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64" r:id="rId3"/>
    <p:sldId id="265" r:id="rId4"/>
    <p:sldId id="296" r:id="rId5"/>
    <p:sldId id="258" r:id="rId6"/>
    <p:sldId id="297" r:id="rId7"/>
    <p:sldId id="350" r:id="rId8"/>
    <p:sldId id="298" r:id="rId9"/>
    <p:sldId id="306" r:id="rId10"/>
    <p:sldId id="307" r:id="rId11"/>
    <p:sldId id="299" r:id="rId12"/>
    <p:sldId id="310" r:id="rId13"/>
    <p:sldId id="300" r:id="rId14"/>
    <p:sldId id="301" r:id="rId15"/>
    <p:sldId id="302" r:id="rId16"/>
    <p:sldId id="332" r:id="rId17"/>
    <p:sldId id="303" r:id="rId18"/>
    <p:sldId id="313" r:id="rId19"/>
    <p:sldId id="281" r:id="rId20"/>
    <p:sldId id="277" r:id="rId21"/>
    <p:sldId id="282" r:id="rId22"/>
    <p:sldId id="284" r:id="rId23"/>
    <p:sldId id="285" r:id="rId24"/>
    <p:sldId id="292" r:id="rId25"/>
    <p:sldId id="315" r:id="rId26"/>
    <p:sldId id="316" r:id="rId27"/>
    <p:sldId id="317" r:id="rId28"/>
    <p:sldId id="287" r:id="rId29"/>
    <p:sldId id="321" r:id="rId30"/>
    <p:sldId id="323" r:id="rId31"/>
    <p:sldId id="336" r:id="rId32"/>
    <p:sldId id="260" r:id="rId33"/>
    <p:sldId id="261" r:id="rId34"/>
    <p:sldId id="324" r:id="rId35"/>
    <p:sldId id="294" r:id="rId36"/>
    <p:sldId id="326" r:id="rId37"/>
    <p:sldId id="327" r:id="rId38"/>
    <p:sldId id="257" r:id="rId39"/>
    <p:sldId id="335" r:id="rId40"/>
    <p:sldId id="262" r:id="rId41"/>
    <p:sldId id="263" r:id="rId42"/>
    <p:sldId id="328" r:id="rId43"/>
    <p:sldId id="329" r:id="rId44"/>
    <p:sldId id="312" r:id="rId45"/>
    <p:sldId id="259" r:id="rId46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042" autoAdjust="0"/>
  </p:normalViewPr>
  <p:slideViewPr>
    <p:cSldViewPr snapToGrid="0">
      <p:cViewPr varScale="1">
        <p:scale>
          <a:sx n="75" d="100"/>
          <a:sy n="75" d="100"/>
        </p:scale>
        <p:origin x="94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jpe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gif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gif>
</file>

<file path=ppt/media/image86.gif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5" y="0"/>
            <a:ext cx="3076363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60D11F68-0B97-4545-911F-FBC155D4674E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38862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8"/>
            <a:ext cx="567944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721108"/>
            <a:ext cx="3076363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5" y="9721108"/>
            <a:ext cx="3076363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8A3AF12E-4A3B-4CB2-8D6A-3548699A9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309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math.cnrs.fr/Visualiser-la-courbure.html?lang=fr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ram%C3%A9r%E2%80%93Rao_bound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168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</a:t>
            </a:r>
          </a:p>
          <a:p>
            <a:pPr defTabSz="990752">
              <a:defRPr/>
            </a:pPr>
            <a:endParaRPr lang="pt-BR" dirty="0"/>
          </a:p>
          <a:p>
            <a:r>
              <a:rPr lang="en-US" altLang="ja-JP" dirty="0"/>
              <a:t>La </a:t>
            </a:r>
            <a:r>
              <a:rPr lang="en-US" altLang="ja-JP" b="1" dirty="0">
                <a:solidFill>
                  <a:srgbClr val="FF0000"/>
                </a:solidFill>
              </a:rPr>
              <a:t>borne de </a:t>
            </a:r>
            <a:r>
              <a:rPr lang="en-US" altLang="ja-JP" b="1" dirty="0" err="1">
                <a:solidFill>
                  <a:srgbClr val="FF0000"/>
                </a:solidFill>
              </a:rPr>
              <a:t>Cramér</a:t>
            </a:r>
            <a:r>
              <a:rPr lang="en-US" altLang="ja-JP" b="1" dirty="0">
                <a:solidFill>
                  <a:srgbClr val="FF0000"/>
                </a:solidFill>
              </a:rPr>
              <a:t>–Rao </a:t>
            </a:r>
            <a:r>
              <a:rPr lang="en-US" altLang="ja-JP" dirty="0"/>
              <a:t>pour un </a:t>
            </a:r>
            <a:r>
              <a:rPr lang="en-US" altLang="ja-JP" dirty="0" err="1"/>
              <a:t>estimateur</a:t>
            </a:r>
            <a:r>
              <a:rPr lang="en-US" altLang="ja-JP" dirty="0"/>
              <a:t> non-</a:t>
            </a:r>
            <a:r>
              <a:rPr lang="en-US" altLang="ja-JP" dirty="0" err="1"/>
              <a:t>biais</a:t>
            </a:r>
            <a:r>
              <a:rPr lang="pt-BR" altLang="ja-JP" dirty="0"/>
              <a:t>é</a:t>
            </a:r>
            <a:r>
              <a:rPr lang="en-US" altLang="ja-JP" dirty="0"/>
              <a:t>  &amp; inverse MIF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200" dirty="0"/>
              <a:t>Ordre </a:t>
            </a:r>
            <a:r>
              <a:rPr lang="en-US" altLang="ja-JP" sz="1200" dirty="0" err="1"/>
              <a:t>partiel</a:t>
            </a:r>
            <a:r>
              <a:rPr lang="en-US" altLang="ja-JP" sz="1200" dirty="0"/>
              <a:t> de </a:t>
            </a:r>
            <a:r>
              <a:rPr lang="en-US" altLang="ja-JP" sz="1200" dirty="0" err="1"/>
              <a:t>Löwner</a:t>
            </a:r>
            <a:r>
              <a:rPr lang="en-US" altLang="ja-JP" sz="1200" dirty="0"/>
              <a:t> des matrices SPDs :</a:t>
            </a:r>
          </a:p>
          <a:p>
            <a:endParaRPr lang="en-US" altLang="ja-JP" dirty="0"/>
          </a:p>
          <a:p>
            <a:endParaRPr lang="en-US" altLang="ja-JP" dirty="0"/>
          </a:p>
          <a:p>
            <a:pPr defTabSz="990752"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1822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</a:t>
            </a:r>
            <a:endParaRPr lang="en-US"/>
          </a:p>
          <a:p>
            <a:pPr defTabSz="990752">
              <a:defRPr/>
            </a:pPr>
            <a:endParaRPr lang="en-US" sz="1300"/>
          </a:p>
          <a:p>
            <a:pPr defTabSz="990752">
              <a:defRPr/>
            </a:pPr>
            <a:r>
              <a:rPr lang="en-US" sz="1300"/>
              <a:t>Plan tangent = </a:t>
            </a:r>
            <a:r>
              <a:rPr lang="en-US" sz="1300" err="1"/>
              <a:t>espace</a:t>
            </a:r>
            <a:r>
              <a:rPr lang="en-US" sz="1300"/>
              <a:t> </a:t>
            </a:r>
            <a:r>
              <a:rPr lang="en-US" sz="1300" err="1"/>
              <a:t>produit</a:t>
            </a:r>
            <a:r>
              <a:rPr lang="en-US" sz="1300"/>
              <a:t> </a:t>
            </a:r>
            <a:r>
              <a:rPr lang="en-US" sz="1300" err="1"/>
              <a:t>scalaire</a:t>
            </a:r>
            <a:endParaRPr lang="en-US" sz="130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2298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7474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855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68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â à é  è ç ê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6494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104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 ù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817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 ù û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944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90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à é  è ç ê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803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821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 ù û</a:t>
            </a:r>
            <a:endParaRPr lang="en-US" dirty="0"/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https://images.math.cnrs.fr/Visualiser-la-courbure.html?lang=fr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3BB59-552F-4371-B378-10354135739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237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325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0447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4922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 ù û ï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159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 ï</a:t>
            </a:r>
          </a:p>
          <a:p>
            <a:pPr defTabSz="990752">
              <a:defRPr/>
            </a:pPr>
            <a:r>
              <a:rPr lang="en-US"/>
              <a:t>c'est-à-dire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790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r>
              <a:rPr lang="pt-BR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5087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 ù û ï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173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66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à é  è ç ê</a:t>
            </a:r>
            <a:endParaRPr lang="en-US"/>
          </a:p>
          <a:p>
            <a:r>
              <a:rPr lang="en-US"/>
              <a:t>FigIpe-NormalDomains.pdf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603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â à é  è ç ê</a:t>
            </a:r>
            <a:endParaRPr lang="en-US" dirty="0"/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9811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â à é  è ç ê</a:t>
            </a:r>
            <a:endParaRPr lang="en-US"/>
          </a:p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4136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â à é  è ç ê</a:t>
            </a:r>
            <a:endParaRPr lang="en-US"/>
          </a:p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1004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935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8147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 ù û ï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863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3397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â à é  è ç ê</a:t>
            </a:r>
            <a:endParaRPr lang="en-US"/>
          </a:p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4318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â à é  è ç ê</a:t>
            </a:r>
            <a:endParaRPr lang="en-US"/>
          </a:p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84828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à - â - ä - é - è - ê - ë - ï - î - ô - ö - ù - û - ü - ÿ -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713073-FDBC-4269-A066-85765F2EBAD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05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à é  è ç ê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0983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à - â - ä - é - è - ê - ë - ï - î - ô - ö - ù - û - ü - ÿ - </a:t>
            </a:r>
            <a:endParaRPr lang="en-US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8389A-A27E-4C39-8326-3C4BB1B7E9E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23336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 ï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70841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 ù û ï î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07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â à é  è ç ê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49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à é  è ç ê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(</a:t>
            </a:r>
            <a:r>
              <a:rPr lang="en-US" dirty="0" err="1"/>
              <a:t>eg.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optimization avec des </a:t>
            </a:r>
            <a:r>
              <a:rPr lang="en-US" dirty="0" err="1"/>
              <a:t>fonctions</a:t>
            </a:r>
            <a:r>
              <a:rPr lang="en-US" dirty="0"/>
              <a:t> de </a:t>
            </a:r>
            <a:r>
              <a:rPr lang="en-US" dirty="0" err="1"/>
              <a:t>barriere</a:t>
            </a:r>
            <a:r>
              <a:rPr lang="en-US" dirty="0"/>
              <a:t>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576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à é  è ç ê</a:t>
            </a:r>
            <a:endParaRPr lang="en-US" dirty="0"/>
          </a:p>
          <a:p>
            <a:pPr defTabSz="990752">
              <a:defRPr/>
            </a:pPr>
            <a:r>
              <a:rPr lang="en-US" sz="1300" dirty="0">
                <a:hlinkClick r:id="rId3"/>
              </a:rPr>
              <a:t>Borne de </a:t>
            </a:r>
            <a:r>
              <a:rPr lang="en-US" sz="1300" dirty="0" err="1">
                <a:hlinkClick r:id="rId3"/>
              </a:rPr>
              <a:t>Cramér</a:t>
            </a:r>
            <a:r>
              <a:rPr lang="en-US" sz="1300" dirty="0">
                <a:hlinkClick r:id="rId3"/>
              </a:rPr>
              <a:t>–Rao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55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/>
              <a:t>à é  è ç ê</a:t>
            </a:r>
          </a:p>
          <a:p>
            <a:pPr defTabSz="990752">
              <a:defRPr/>
            </a:pPr>
            <a:r>
              <a:rPr lang="en-US" sz="1300" b="1">
                <a:solidFill>
                  <a:srgbClr val="202124"/>
                </a:solidFill>
                <a:latin typeface="arial" panose="020B0604020202020204" pitchFamily="34" charset="0"/>
              </a:rPr>
              <a:t>①</a:t>
            </a:r>
            <a:r>
              <a:rPr lang="en-US" sz="1300"/>
              <a:t>②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584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93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pt-BR" dirty="0"/>
              <a:t>â à é  è ç ê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3AF12E-4A3B-4CB2-8D6A-3548699A9BD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46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0B895-6B6B-47C6-9D88-E62F6E1592BC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7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836F8-E98B-4E19-B7A8-BC0F2827EAA4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8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B04FA-5975-41BA-AB1B-E9787F09B27A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416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259-BCA2-462F-BBCF-A227762BF39C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47200" y="6538479"/>
            <a:ext cx="2743200" cy="365125"/>
          </a:xfrm>
        </p:spPr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38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21C45-BC3B-4DA2-BD38-1851A2522752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66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21C74-86F3-40E8-B3DF-5EE407A84E60}" type="datetime1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97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80A56-CE86-41A1-8409-9E471A40C732}" type="datetime1">
              <a:rPr lang="en-US" smtClean="0"/>
              <a:t>7/11/2022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1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55016-0E46-416A-AE82-DA526962ED84}" type="datetime1">
              <a:rPr lang="en-US" smtClean="0"/>
              <a:t>7/11/2022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50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9AD2E-B543-4442-A534-3B8F2172EA36}" type="datetime1">
              <a:rPr lang="en-US" smtClean="0"/>
              <a:t>7/11/2022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4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36A66-EEE2-468F-B58B-963FA1841DC4}" type="datetime1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84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C2FB1-8BD8-4D27-AE3D-FB44944D6DE9}" type="datetime1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3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1D57C-EFB1-4983-A0D8-E843A0FFF550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37F4C-31FB-45D4-9537-FB0524F13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9.gif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7.png"/><Relationship Id="rId4" Type="http://schemas.openxmlformats.org/officeDocument/2006/relationships/image" Target="../media/image50.png"/><Relationship Id="rId9" Type="http://schemas.openxmlformats.org/officeDocument/2006/relationships/image" Target="../media/image5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62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53.png"/><Relationship Id="rId4" Type="http://schemas.openxmlformats.org/officeDocument/2006/relationships/image" Target="../media/image63.png"/><Relationship Id="rId9" Type="http://schemas.openxmlformats.org/officeDocument/2006/relationships/image" Target="../media/image6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7" Type="http://schemas.openxmlformats.org/officeDocument/2006/relationships/image" Target="../media/image8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87.png"/><Relationship Id="rId4" Type="http://schemas.openxmlformats.org/officeDocument/2006/relationships/image" Target="../media/image86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7" Type="http://schemas.openxmlformats.org/officeDocument/2006/relationships/image" Target="../media/image9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7" Type="http://schemas.openxmlformats.org/officeDocument/2006/relationships/image" Target="../media/image9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png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png"/><Relationship Id="rId3" Type="http://schemas.openxmlformats.org/officeDocument/2006/relationships/image" Target="../media/image98.png"/><Relationship Id="rId7" Type="http://schemas.openxmlformats.org/officeDocument/2006/relationships/image" Target="../media/image10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.png"/><Relationship Id="rId5" Type="http://schemas.openxmlformats.org/officeDocument/2006/relationships/image" Target="../media/image100.png"/><Relationship Id="rId4" Type="http://schemas.openxmlformats.org/officeDocument/2006/relationships/image" Target="../media/image99.png"/><Relationship Id="rId9" Type="http://schemas.openxmlformats.org/officeDocument/2006/relationships/image" Target="../media/image104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image" Target="../media/image105.png"/><Relationship Id="rId7" Type="http://schemas.openxmlformats.org/officeDocument/2006/relationships/image" Target="../media/image10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8.png"/><Relationship Id="rId5" Type="http://schemas.openxmlformats.org/officeDocument/2006/relationships/image" Target="../media/image107.png"/><Relationship Id="rId10" Type="http://schemas.openxmlformats.org/officeDocument/2006/relationships/image" Target="../media/image112.png"/><Relationship Id="rId4" Type="http://schemas.openxmlformats.org/officeDocument/2006/relationships/image" Target="../media/image106.png"/><Relationship Id="rId9" Type="http://schemas.openxmlformats.org/officeDocument/2006/relationships/image" Target="../media/image111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png"/><Relationship Id="rId3" Type="http://schemas.openxmlformats.org/officeDocument/2006/relationships/image" Target="../media/image113.png"/><Relationship Id="rId7" Type="http://schemas.openxmlformats.org/officeDocument/2006/relationships/image" Target="../media/image1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png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7" Type="http://schemas.openxmlformats.org/officeDocument/2006/relationships/image" Target="../media/image1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2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image" Target="../media/image124.png"/><Relationship Id="rId7" Type="http://schemas.openxmlformats.org/officeDocument/2006/relationships/image" Target="../media/image1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7.png"/><Relationship Id="rId5" Type="http://schemas.openxmlformats.org/officeDocument/2006/relationships/image" Target="../media/image126.png"/><Relationship Id="rId10" Type="http://schemas.openxmlformats.org/officeDocument/2006/relationships/image" Target="../media/image131.png"/><Relationship Id="rId4" Type="http://schemas.openxmlformats.org/officeDocument/2006/relationships/image" Target="../media/image125.png"/><Relationship Id="rId9" Type="http://schemas.openxmlformats.org/officeDocument/2006/relationships/image" Target="../media/image13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7" Type="http://schemas.openxmlformats.org/officeDocument/2006/relationships/image" Target="../media/image13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8.png"/><Relationship Id="rId5" Type="http://schemas.openxmlformats.org/officeDocument/2006/relationships/image" Target="../media/image134.png"/><Relationship Id="rId4" Type="http://schemas.openxmlformats.org/officeDocument/2006/relationships/image" Target="../media/image13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3.png"/><Relationship Id="rId3" Type="http://schemas.openxmlformats.org/officeDocument/2006/relationships/image" Target="../media/image138.png"/><Relationship Id="rId7" Type="http://schemas.openxmlformats.org/officeDocument/2006/relationships/image" Target="../media/image1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1.png"/><Relationship Id="rId5" Type="http://schemas.openxmlformats.org/officeDocument/2006/relationships/image" Target="../media/image140.png"/><Relationship Id="rId10" Type="http://schemas.openxmlformats.org/officeDocument/2006/relationships/image" Target="../media/image145.png"/><Relationship Id="rId4" Type="http://schemas.openxmlformats.org/officeDocument/2006/relationships/image" Target="../media/image139.png"/><Relationship Id="rId9" Type="http://schemas.openxmlformats.org/officeDocument/2006/relationships/image" Target="../media/image14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8.png"/><Relationship Id="rId4" Type="http://schemas.openxmlformats.org/officeDocument/2006/relationships/image" Target="../media/image14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4.png"/><Relationship Id="rId3" Type="http://schemas.openxmlformats.org/officeDocument/2006/relationships/image" Target="../media/image149.png"/><Relationship Id="rId7" Type="http://schemas.openxmlformats.org/officeDocument/2006/relationships/image" Target="../media/image15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2.png"/><Relationship Id="rId5" Type="http://schemas.openxmlformats.org/officeDocument/2006/relationships/image" Target="../media/image151.png"/><Relationship Id="rId4" Type="http://schemas.openxmlformats.org/officeDocument/2006/relationships/image" Target="../media/image150.png"/><Relationship Id="rId9" Type="http://schemas.openxmlformats.org/officeDocument/2006/relationships/image" Target="../media/image15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5.png"/><Relationship Id="rId3" Type="http://schemas.openxmlformats.org/officeDocument/2006/relationships/image" Target="../media/image160.png"/><Relationship Id="rId7" Type="http://schemas.openxmlformats.org/officeDocument/2006/relationships/image" Target="../media/image16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3.png"/><Relationship Id="rId5" Type="http://schemas.openxmlformats.org/officeDocument/2006/relationships/image" Target="../media/image162.png"/><Relationship Id="rId10" Type="http://schemas.openxmlformats.org/officeDocument/2006/relationships/image" Target="../media/image167.png"/><Relationship Id="rId4" Type="http://schemas.openxmlformats.org/officeDocument/2006/relationships/image" Target="../media/image161.png"/><Relationship Id="rId9" Type="http://schemas.openxmlformats.org/officeDocument/2006/relationships/image" Target="../media/image16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png"/><Relationship Id="rId7" Type="http://schemas.openxmlformats.org/officeDocument/2006/relationships/image" Target="../media/image17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1.png"/><Relationship Id="rId5" Type="http://schemas.openxmlformats.org/officeDocument/2006/relationships/image" Target="../media/image170.png"/><Relationship Id="rId4" Type="http://schemas.openxmlformats.org/officeDocument/2006/relationships/image" Target="../media/image16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5.png"/><Relationship Id="rId4" Type="http://schemas.openxmlformats.org/officeDocument/2006/relationships/image" Target="../media/image17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9.png"/><Relationship Id="rId5" Type="http://schemas.openxmlformats.org/officeDocument/2006/relationships/image" Target="../media/image178.png"/><Relationship Id="rId4" Type="http://schemas.openxmlformats.org/officeDocument/2006/relationships/image" Target="../media/image17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3.png"/><Relationship Id="rId5" Type="http://schemas.openxmlformats.org/officeDocument/2006/relationships/image" Target="../media/image182.png"/><Relationship Id="rId4" Type="http://schemas.openxmlformats.org/officeDocument/2006/relationships/image" Target="../media/image18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7" Type="http://schemas.openxmlformats.org/officeDocument/2006/relationships/image" Target="../media/image18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7.png"/><Relationship Id="rId5" Type="http://schemas.openxmlformats.org/officeDocument/2006/relationships/image" Target="../media/image186.png"/><Relationship Id="rId4" Type="http://schemas.openxmlformats.org/officeDocument/2006/relationships/image" Target="../media/image18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jpeg"/><Relationship Id="rId2" Type="http://schemas.openxmlformats.org/officeDocument/2006/relationships/image" Target="../media/image19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9301" y="550988"/>
            <a:ext cx="8504903" cy="2387600"/>
          </a:xfrm>
        </p:spPr>
        <p:txBody>
          <a:bodyPr/>
          <a:lstStyle/>
          <a:p>
            <a:r>
              <a:rPr lang="en-US" b="1" dirty="0"/>
              <a:t>Introduction to</a:t>
            </a:r>
            <a:br>
              <a:rPr lang="en-US" b="1" dirty="0"/>
            </a:br>
            <a:r>
              <a:rPr lang="en-US" b="1" dirty="0">
                <a:solidFill>
                  <a:srgbClr val="FFC000"/>
                </a:solidFill>
              </a:rPr>
              <a:t>Information Geometry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559752" y="3502741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/>
              <a:t>Frank NIELSEN </a:t>
            </a:r>
          </a:p>
          <a:p>
            <a:r>
              <a:rPr lang="en-US" sz="3000" dirty="0"/>
              <a:t>July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16" y="4928747"/>
            <a:ext cx="3901072" cy="100076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74A36F-A2B4-4A6D-B1B6-2EA3E3D8B7F7}"/>
              </a:ext>
            </a:extLst>
          </p:cNvPr>
          <p:cNvSpPr txBox="1"/>
          <p:nvPr/>
        </p:nvSpPr>
        <p:spPr>
          <a:xfrm>
            <a:off x="2923043" y="6218238"/>
            <a:ext cx="7905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2800" dirty="0">
                <a:solidFill>
                  <a:srgbClr val="7030A0"/>
                </a:solidFill>
              </a:rPr>
              <a:t>https://franknielsen.github.io/IG/index.html</a:t>
            </a:r>
          </a:p>
        </p:txBody>
      </p:sp>
    </p:spTree>
    <p:extLst>
      <p:ext uri="{BB962C8B-B14F-4D97-AF65-F5344CB8AC3E}">
        <p14:creationId xmlns:p14="http://schemas.microsoft.com/office/powerpoint/2010/main" val="329421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39"/>
    </mc:Choice>
    <mc:Fallback xmlns="">
      <p:transition spd="slow" advTm="226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5908" y="5767896"/>
            <a:ext cx="3971925" cy="723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639" y="197976"/>
            <a:ext cx="11936361" cy="1325563"/>
          </a:xfrm>
        </p:spPr>
        <p:txBody>
          <a:bodyPr/>
          <a:lstStyle/>
          <a:p>
            <a:r>
              <a:rPr lang="en-US" b="1" dirty="0" err="1">
                <a:solidFill>
                  <a:schemeClr val="accent1"/>
                </a:solidFill>
              </a:rPr>
              <a:t>Mahalanobis</a:t>
            </a:r>
            <a:r>
              <a:rPr lang="en-US" b="1" dirty="0">
                <a:solidFill>
                  <a:schemeClr val="accent1"/>
                </a:solidFill>
              </a:rPr>
              <a:t> distances: 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Vector spaces equipped with an inner product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5601" y="1417792"/>
            <a:ext cx="4162425" cy="7715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4129" y="1639259"/>
            <a:ext cx="5742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Mahalanobis</a:t>
            </a:r>
            <a:r>
              <a:rPr lang="en-US" sz="2800" dirty="0"/>
              <a:t> distance rewritten as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4128" y="2426290"/>
            <a:ext cx="1174627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a symmetric positive-definite matrix (SPD)  Q,  we define the</a:t>
            </a:r>
          </a:p>
          <a:p>
            <a:r>
              <a:rPr lang="en-US" sz="2800" dirty="0"/>
              <a:t>      inner product by the following bilinear form: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Inner product induces a </a:t>
            </a:r>
            <a:r>
              <a:rPr lang="en-US" sz="2800" b="1" dirty="0">
                <a:solidFill>
                  <a:srgbClr val="FF0000"/>
                </a:solidFill>
              </a:rPr>
              <a:t>norm</a:t>
            </a:r>
            <a:r>
              <a:rPr lang="en-US" sz="2800" dirty="0"/>
              <a:t> which in turn induces a metric </a:t>
            </a:r>
            <a:r>
              <a:rPr lang="en-US" sz="2800" b="1" dirty="0">
                <a:solidFill>
                  <a:srgbClr val="FF0000"/>
                </a:solidFill>
              </a:rPr>
              <a:t>distance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Inner product allows us to define the </a:t>
            </a:r>
            <a:r>
              <a:rPr lang="en-US" sz="2800" b="1" u="sng" dirty="0" err="1">
                <a:solidFill>
                  <a:srgbClr val="FF0000"/>
                </a:solidFill>
              </a:rPr>
              <a:t>orthogonalit</a:t>
            </a:r>
            <a:r>
              <a:rPr lang="pt-BR" sz="2800" b="1" u="sng" dirty="0">
                <a:solidFill>
                  <a:srgbClr val="FF0000"/>
                </a:solidFill>
              </a:rPr>
              <a:t>y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between two vectors (and their subtended angle) and the vector </a:t>
            </a:r>
            <a:r>
              <a:rPr lang="en-US" sz="2800" b="1" u="sng" dirty="0">
                <a:solidFill>
                  <a:srgbClr val="FF0000"/>
                </a:solidFill>
              </a:rPr>
              <a:t>lengths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This geometry corresponds to the extrinsic geometry of tangent spaces of manifolds</a:t>
            </a:r>
          </a:p>
          <a:p>
            <a:endParaRPr lang="en-US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120" y="4184115"/>
            <a:ext cx="9715500" cy="800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2682" y="2984260"/>
            <a:ext cx="3390900" cy="762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84085" y="5915470"/>
            <a:ext cx="1952625" cy="40005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84085" y="2087112"/>
            <a:ext cx="2203941" cy="42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230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54"/>
    </mc:Choice>
    <mc:Fallback xmlns="">
      <p:transition spd="slow" advTm="3795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365" y="2146163"/>
            <a:ext cx="4578399" cy="354911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036" y="1065337"/>
            <a:ext cx="11840164" cy="5009227"/>
          </a:xfrm>
        </p:spPr>
        <p:txBody>
          <a:bodyPr/>
          <a:lstStyle/>
          <a:p>
            <a:r>
              <a:rPr lang="en-US" dirty="0"/>
              <a:t>Consider the manifold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g</a:t>
            </a:r>
            <a:r>
              <a:rPr lang="en-US" baseline="-25000" dirty="0" err="1"/>
              <a:t>F</a:t>
            </a:r>
            <a:r>
              <a:rPr lang="en-US" dirty="0"/>
              <a:t> : smooth fields of inner products on tangent planes </a:t>
            </a:r>
            <a:r>
              <a:rPr lang="en-US" dirty="0">
                <a:solidFill>
                  <a:srgbClr val="FF0000"/>
                </a:solidFill>
              </a:rPr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altLang="ja-JP" dirty="0"/>
              <a:t>vector </a:t>
            </a:r>
            <a:r>
              <a:rPr lang="en-US" b="1" dirty="0">
                <a:solidFill>
                  <a:srgbClr val="FF0000"/>
                </a:solidFill>
              </a:rPr>
              <a:t>components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expressed in the natural basis of the tangent plane </a:t>
            </a:r>
          </a:p>
          <a:p>
            <a:pPr marL="0" indent="0">
              <a:buNone/>
            </a:pPr>
            <a:r>
              <a:rPr lang="en-US" dirty="0"/>
              <a:t>Induced by the (local) chart  </a:t>
            </a:r>
            <a:r>
              <a:rPr lang="el-GR" dirty="0"/>
              <a:t>θ</a:t>
            </a:r>
            <a:r>
              <a:rPr lang="en-US" dirty="0"/>
              <a:t>(.)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983" y="3026404"/>
            <a:ext cx="3009900" cy="6381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12192"/>
            <a:ext cx="122682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>
                <a:solidFill>
                  <a:schemeClr val="accent1"/>
                </a:solidFill>
              </a:rPr>
              <a:t>Riemannian </a:t>
            </a:r>
            <a:r>
              <a:rPr lang="en-US" sz="4000" b="1" dirty="0">
                <a:solidFill>
                  <a:schemeClr val="accent1"/>
                </a:solidFill>
              </a:rPr>
              <a:t>Fisher metric tensor field aka </a:t>
            </a:r>
            <a:r>
              <a:rPr lang="en-US" altLang="ja-JP" sz="4000" b="1" dirty="0">
                <a:solidFill>
                  <a:schemeClr val="accent1"/>
                </a:solidFill>
              </a:rPr>
              <a:t> </a:t>
            </a:r>
            <a:r>
              <a:rPr lang="en-US" sz="4000" b="1" dirty="0">
                <a:solidFill>
                  <a:schemeClr val="accent1"/>
                </a:solidFill>
              </a:rPr>
              <a:t>Fisher metric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164" y="2081337"/>
            <a:ext cx="4029075" cy="7143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9117" y="936630"/>
            <a:ext cx="3648075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2686" y="4128744"/>
            <a:ext cx="1238865" cy="811670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>
            <a:off x="859164" y="2871678"/>
            <a:ext cx="3996418" cy="106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799145" y="2948872"/>
            <a:ext cx="253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5714" y="4940414"/>
            <a:ext cx="4810125" cy="65722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4747" y="5653757"/>
            <a:ext cx="4143375" cy="62865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15967" y="6141078"/>
            <a:ext cx="3879872" cy="73265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30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64"/>
    </mc:Choice>
    <mc:Fallback xmlns="">
      <p:transition spd="slow" advTm="46964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520" y="4239786"/>
            <a:ext cx="5040086" cy="24000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943" y="212611"/>
            <a:ext cx="11789228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Tangent plane representation for a manifold induced by a statistical model: Reinterpret the inner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520" y="1771197"/>
            <a:ext cx="11753566" cy="4351338"/>
          </a:xfrm>
        </p:spPr>
        <p:txBody>
          <a:bodyPr/>
          <a:lstStyle/>
          <a:p>
            <a:r>
              <a:rPr lang="en-US" dirty="0"/>
              <a:t>On a tangent plane, we can choose any arbitrary basis to express vectors</a:t>
            </a:r>
          </a:p>
          <a:p>
            <a:r>
              <a:rPr lang="en-US" dirty="0"/>
              <a:t>Inner product of two vectors is independent of the choice of basis: the component vectors depend on the basis but the vectors are geometric objects</a:t>
            </a:r>
          </a:p>
          <a:p>
            <a:r>
              <a:rPr lang="en-US" dirty="0"/>
              <a:t>Express a vector v by a </a:t>
            </a:r>
            <a:r>
              <a:rPr lang="en-US" b="1" dirty="0" err="1">
                <a:solidFill>
                  <a:srgbClr val="FF0000"/>
                </a:solidFill>
              </a:rPr>
              <a:t>repr</a:t>
            </a:r>
            <a:r>
              <a:rPr lang="pt-BR" b="1" dirty="0">
                <a:solidFill>
                  <a:srgbClr val="FF0000"/>
                </a:solidFill>
              </a:rPr>
              <a:t>e</a:t>
            </a:r>
            <a:r>
              <a:rPr lang="en-US" b="1" dirty="0" err="1">
                <a:solidFill>
                  <a:srgbClr val="FF0000"/>
                </a:solidFill>
              </a:rPr>
              <a:t>sentation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/>
              <a:t>v(x)</a:t>
            </a:r>
          </a:p>
          <a:p>
            <a:r>
              <a:rPr lang="en-US" dirty="0"/>
              <a:t>Basis vectors of T</a:t>
            </a:r>
            <a:r>
              <a:rPr lang="el-GR" baseline="-25000" dirty="0"/>
              <a:t>θ</a:t>
            </a:r>
            <a:r>
              <a:rPr lang="en-US" dirty="0"/>
              <a:t> can be chosen as the </a:t>
            </a:r>
            <a:r>
              <a:rPr lang="en-US" b="1" dirty="0">
                <a:solidFill>
                  <a:srgbClr val="FF0000"/>
                </a:solidFill>
              </a:rPr>
              <a:t>score vectors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inner product can be reinterpreted as: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73603" y="1076509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/>
          </a:p>
        </p:txBody>
      </p:sp>
      <p:sp>
        <p:nvSpPr>
          <p:cNvPr id="6" name="Rectangle 5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61" y="4141625"/>
            <a:ext cx="5353050" cy="6572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3660" y="3593254"/>
            <a:ext cx="3284844" cy="6264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179" y="5233651"/>
            <a:ext cx="6134100" cy="6381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0154" y="5572615"/>
            <a:ext cx="928586" cy="29921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4761" y="5915927"/>
            <a:ext cx="4324350" cy="7239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616744" y="6499504"/>
            <a:ext cx="4160384" cy="106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83015" y="5255140"/>
            <a:ext cx="100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Bartlett I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262300" y="6488668"/>
            <a:ext cx="1287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Expectation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729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501"/>
    </mc:Choice>
    <mc:Fallback xmlns="">
      <p:transition spd="slow" advTm="4950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380" y="1215017"/>
            <a:ext cx="6513449" cy="518131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Fisher metric:</a:t>
            </a:r>
          </a:p>
          <a:p>
            <a:r>
              <a:rPr lang="en-US" dirty="0"/>
              <a:t>Visualize I(</a:t>
            </a:r>
            <a:r>
              <a:rPr lang="el-GR" dirty="0"/>
              <a:t>θ</a:t>
            </a:r>
            <a:r>
              <a:rPr lang="en-US" dirty="0"/>
              <a:t>) by an </a:t>
            </a:r>
            <a:r>
              <a:rPr lang="en-US" b="1" dirty="0">
                <a:solidFill>
                  <a:srgbClr val="FF0000"/>
                </a:solidFill>
              </a:rPr>
              <a:t>ellipsoid</a:t>
            </a:r>
          </a:p>
          <a:p>
            <a:r>
              <a:rPr lang="en-US" dirty="0" err="1"/>
              <a:t>Visualise</a:t>
            </a:r>
            <a:r>
              <a:rPr lang="en-US" dirty="0"/>
              <a:t> the metric tensor field by </a:t>
            </a:r>
            <a:endParaRPr lang="en-US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    Tissot indicatrix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FFC000"/>
                </a:solidFill>
              </a:rPr>
              <a:t>Visualizing the Cramer-Rao lower bound  </a:t>
            </a:r>
            <a:r>
              <a:rPr lang="en-US" dirty="0"/>
              <a:t>:</a:t>
            </a:r>
          </a:p>
          <a:p>
            <a:r>
              <a:rPr lang="en-US" dirty="0"/>
              <a:t>For each grid position (</a:t>
            </a:r>
            <a:r>
              <a:rPr lang="el-GR" dirty="0"/>
              <a:t>μ</a:t>
            </a:r>
            <a:r>
              <a:rPr lang="en-US" dirty="0"/>
              <a:t>,</a:t>
            </a:r>
            <a:r>
              <a:rPr lang="el-GR" dirty="0"/>
              <a:t>σ</a:t>
            </a:r>
            <a:r>
              <a:rPr lang="en-US" dirty="0"/>
              <a:t>) :</a:t>
            </a:r>
          </a:p>
          <a:p>
            <a:pPr marL="0" indent="0">
              <a:buNone/>
            </a:pPr>
            <a:r>
              <a:rPr lang="en-US" dirty="0"/>
              <a:t>- Sample </a:t>
            </a:r>
            <a:r>
              <a:rPr lang="en-US" dirty="0" err="1"/>
              <a:t>iid</a:t>
            </a:r>
            <a:r>
              <a:rPr lang="en-US" dirty="0"/>
              <a:t>  N (</a:t>
            </a:r>
            <a:r>
              <a:rPr lang="el-GR" dirty="0"/>
              <a:t>μ</a:t>
            </a:r>
            <a:r>
              <a:rPr lang="en-US" dirty="0"/>
              <a:t>,</a:t>
            </a:r>
            <a:r>
              <a:rPr lang="el-GR" dirty="0"/>
              <a:t>σ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- Maximum likelihood estimator of </a:t>
            </a:r>
            <a:r>
              <a:rPr lang="en-US" altLang="ja-JP" dirty="0"/>
              <a:t>(</a:t>
            </a:r>
            <a:r>
              <a:rPr lang="el-GR" altLang="ja-JP" dirty="0"/>
              <a:t>μ</a:t>
            </a:r>
            <a:r>
              <a:rPr lang="en-US" altLang="ja-JP" dirty="0"/>
              <a:t>,</a:t>
            </a:r>
            <a:r>
              <a:rPr lang="el-GR" altLang="ja-JP" dirty="0"/>
              <a:t>σ</a:t>
            </a:r>
            <a:r>
              <a:rPr lang="en-US" altLang="ja-JP" dirty="0"/>
              <a:t>)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Repeat k times to get an empirical estimator of the covariance matrix of the 2D parameters.</a:t>
            </a:r>
          </a:p>
          <a:p>
            <a:pPr marL="0" indent="0">
              <a:buNone/>
            </a:pPr>
            <a:r>
              <a:rPr lang="en-US" dirty="0"/>
              <a:t>Converge to the scaled inverse FIM  </a:t>
            </a:r>
            <a:endParaRPr lang="en-US" b="1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1765" y="3427363"/>
            <a:ext cx="2841121" cy="296897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3454" y="-181717"/>
            <a:ext cx="12310946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Visualizing the Fisher metric and the </a:t>
            </a:r>
            <a:r>
              <a:rPr lang="en-US" sz="4000" b="1" dirty="0" err="1">
                <a:solidFill>
                  <a:schemeClr val="accent1"/>
                </a:solidFill>
              </a:rPr>
              <a:t>Cramér</a:t>
            </a:r>
            <a:r>
              <a:rPr lang="en-US" sz="4000" b="1" dirty="0">
                <a:solidFill>
                  <a:schemeClr val="accent1"/>
                </a:solidFill>
              </a:rPr>
              <a:t>–Rao bound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816" y="3456571"/>
            <a:ext cx="2612949" cy="72919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560433" y="2989765"/>
            <a:ext cx="55735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Inverse of the FIM displayed with Tissot indicatrix</a:t>
            </a:r>
            <a:endParaRPr lang="en-US" sz="2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5808" y="951340"/>
            <a:ext cx="4029075" cy="7143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53148" y="6418531"/>
            <a:ext cx="1939738" cy="45143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721257" y="6313688"/>
            <a:ext cx="3010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Upper plane (</a:t>
            </a:r>
            <a:r>
              <a:rPr lang="el-GR" sz="2800" dirty="0"/>
              <a:t>μ</a:t>
            </a:r>
            <a:r>
              <a:rPr lang="en-US" sz="2800" dirty="0"/>
              <a:t>,</a:t>
            </a:r>
            <a:r>
              <a:rPr lang="el-GR" sz="2800" dirty="0"/>
              <a:t>σ</a:t>
            </a:r>
            <a:r>
              <a:rPr lang="en-US" sz="2800" dirty="0"/>
              <a:t>)  </a:t>
            </a:r>
          </a:p>
        </p:txBody>
      </p:sp>
      <p:pic>
        <p:nvPicPr>
          <p:cNvPr id="1026" name="Picture 2" descr="https://upload.wikimedia.org/wikipedia/commons/8/87/Tissot_mercato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818" y="919115"/>
            <a:ext cx="2248520" cy="2083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 rot="5400000">
            <a:off x="10608062" y="1518951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Source Sans Pro"/>
              </a:rPr>
              <a:t>© </a:t>
            </a:r>
            <a:r>
              <a:rPr lang="en-US" err="1">
                <a:latin typeface="Source Sans Pro"/>
              </a:rPr>
              <a:t>wikipedia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13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53746" y="5534608"/>
            <a:ext cx="1212822" cy="550501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 rot="16200000">
            <a:off x="7533937" y="1761583"/>
            <a:ext cx="21436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Source Sans Pro"/>
              </a:rPr>
              <a:t>Mercator projection</a:t>
            </a:r>
            <a:endParaRPr lang="en-US" sz="16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95685" y="4207962"/>
            <a:ext cx="2391650" cy="78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63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351"/>
    </mc:Choice>
    <mc:Fallback xmlns="">
      <p:transition spd="slow" advTm="4535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06" y="3565873"/>
            <a:ext cx="3825965" cy="97850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98008" y="-60531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Rao distance on the Fisher-Rao manifold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2956" y="4315539"/>
            <a:ext cx="1649595" cy="63578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1299" y="4544382"/>
            <a:ext cx="113894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In practice: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Need to calculated geodesics which are curves locally minimizing the length linking two </a:t>
            </a:r>
            <a:r>
              <a:rPr lang="en-US" sz="2400" dirty="0"/>
              <a:t>endpoints (equivalently minimize the energy of squared length elements)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Finding Fisher-Rao geodesics is a non-trivial tasks: No-known closed-form for the Fisher-Rao geodesic/distance between  </a:t>
            </a:r>
            <a:r>
              <a:rPr lang="en-US" sz="2800" b="1" dirty="0">
                <a:solidFill>
                  <a:schemeClr val="accent2"/>
                </a:solidFill>
              </a:rPr>
              <a:t>multivariate Gaussians</a:t>
            </a:r>
            <a:r>
              <a:rPr lang="en-US" sz="2800" dirty="0"/>
              <a:t>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5388" y="3018812"/>
            <a:ext cx="2514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Length element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877" y="958095"/>
            <a:ext cx="10629900" cy="20002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44878" y="1110344"/>
            <a:ext cx="10629900" cy="18480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012" y="3065860"/>
            <a:ext cx="5868388" cy="194726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59827" y="2035668"/>
            <a:ext cx="39926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Here, </a:t>
            </a:r>
            <a:r>
              <a:rPr lang="el-GR" sz="2000" dirty="0"/>
              <a:t>γ</a:t>
            </a:r>
            <a:r>
              <a:rPr lang="en-US" sz="2000" dirty="0"/>
              <a:t>  is the Riemannian geodesic  </a:t>
            </a:r>
          </a:p>
          <a:p>
            <a:r>
              <a:rPr lang="en-US" sz="2000" dirty="0"/>
              <a:t>(or add a minimizer on all paths </a:t>
            </a:r>
            <a:r>
              <a:rPr lang="el-GR" altLang="ja-JP" sz="2000" dirty="0"/>
              <a:t>γ</a:t>
            </a:r>
            <a:r>
              <a:rPr lang="en-US" sz="2000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17848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563"/>
    </mc:Choice>
    <mc:Fallback xmlns="">
      <p:transition spd="slow" advTm="62563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34" y="-205146"/>
            <a:ext cx="11591179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Invariance under reparameterization of Rao’s distance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243" y="2991594"/>
            <a:ext cx="7439025" cy="1143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1797" y="1444004"/>
            <a:ext cx="6106030" cy="8147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8066" y="5072736"/>
            <a:ext cx="4933950" cy="752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3825" y="4294292"/>
            <a:ext cx="1866900" cy="6381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2116" y="868107"/>
            <a:ext cx="9356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Consider two different parameterizations of a statistical model: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2116" y="2382768"/>
            <a:ext cx="97886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</a:rPr>
              <a:t>Covariance transformation  of the FIM under reparameterization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540214" y="4314637"/>
            <a:ext cx="6596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/>
              <a:t>... However the length element is </a:t>
            </a:r>
            <a:r>
              <a:rPr lang="en-US" sz="2800" b="1" dirty="0">
                <a:solidFill>
                  <a:srgbClr val="FF0000"/>
                </a:solidFill>
              </a:rPr>
              <a:t>invariant</a:t>
            </a:r>
            <a:r>
              <a:rPr lang="en-US" sz="2800" dirty="0"/>
              <a:t> 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9124" y="5157821"/>
            <a:ext cx="67801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 that the Fisher-Rao distance is </a:t>
            </a:r>
            <a:r>
              <a:rPr lang="en-US" sz="2800" b="1" u="sng" dirty="0">
                <a:solidFill>
                  <a:srgbClr val="FF0000"/>
                </a:solidFill>
              </a:rPr>
              <a:t>invariant</a:t>
            </a:r>
            <a:r>
              <a:rPr lang="en-US" sz="2800" dirty="0"/>
              <a:t> 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4197" y="6060090"/>
            <a:ext cx="9763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⮞  </a:t>
            </a:r>
            <a:r>
              <a:rPr lang="en-US" sz="2800" dirty="0"/>
              <a:t>This is </a:t>
            </a:r>
            <a:r>
              <a:rPr lang="en-US" sz="2800" b="1" dirty="0">
                <a:solidFill>
                  <a:srgbClr val="FF0000"/>
                </a:solidFill>
              </a:rPr>
              <a:t>the first principle of invariance of information geometry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136700" y="5134688"/>
            <a:ext cx="4875316" cy="6578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25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19"/>
    </mc:Choice>
    <mc:Fallback xmlns="">
      <p:transition spd="slow" advTm="43019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7832" y="848707"/>
            <a:ext cx="6639368" cy="34742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2493" y="3859442"/>
            <a:ext cx="9353550" cy="206692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16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-20320" y="-168754"/>
            <a:ext cx="12446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Fisher-Rao geometry of univariate normal distributions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2135" y="5563441"/>
            <a:ext cx="2683981" cy="8858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515" y="991838"/>
            <a:ext cx="2229385" cy="8117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0021" y="5632028"/>
            <a:ext cx="2673897" cy="82398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73479" y="1136352"/>
            <a:ext cx="6316921" cy="85764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0587" y="4182567"/>
            <a:ext cx="24496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FIM and domains</a:t>
            </a:r>
          </a:p>
          <a:p>
            <a:pPr algn="ctr"/>
            <a:r>
              <a:rPr lang="en-US" sz="2400" dirty="0"/>
              <a:t>for various</a:t>
            </a:r>
          </a:p>
          <a:p>
            <a:pPr algn="ctr"/>
            <a:r>
              <a:rPr lang="en-US" sz="2400" dirty="0"/>
              <a:t>parameterizations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75221" y="2687115"/>
            <a:ext cx="2758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 stretched </a:t>
            </a:r>
            <a:r>
              <a:rPr lang="en-US" sz="2400" dirty="0" err="1"/>
              <a:t>Poincar</a:t>
            </a:r>
            <a:r>
              <a:rPr lang="pt-BR" sz="2400" dirty="0"/>
              <a:t>é half-plane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746374" y="1803137"/>
            <a:ext cx="181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Fisher metric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118349" y="2043502"/>
            <a:ext cx="26203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Rao’s distance or</a:t>
            </a:r>
          </a:p>
          <a:p>
            <a:pPr algn="ctr"/>
            <a:r>
              <a:rPr lang="en-US" sz="2400" dirty="0"/>
              <a:t>Fisher-Rao distance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42572" y="5665902"/>
            <a:ext cx="2540591" cy="762897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297773" y="6359989"/>
            <a:ext cx="9466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In general, </a:t>
            </a:r>
            <a:r>
              <a:rPr lang="en-US" sz="2400" b="1" dirty="0">
                <a:solidFill>
                  <a:srgbClr val="FF0000"/>
                </a:solidFill>
              </a:rPr>
              <a:t>location-scale families </a:t>
            </a:r>
            <a:r>
              <a:rPr lang="en-US" sz="2400" b="1" dirty="0"/>
              <a:t>yield a hyperbolic Fisher-Rao geometry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B98AEF0-56E7-42AF-9AD8-BC4AAD40DFCC}"/>
              </a:ext>
            </a:extLst>
          </p:cNvPr>
          <p:cNvSpPr txBox="1"/>
          <p:nvPr/>
        </p:nvSpPr>
        <p:spPr>
          <a:xfrm>
            <a:off x="4726116" y="4261389"/>
            <a:ext cx="131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COVARIANT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1791FE3-8FA6-4EBB-9EED-192392201837}"/>
              </a:ext>
            </a:extLst>
          </p:cNvPr>
          <p:cNvSpPr txBox="1"/>
          <p:nvPr/>
        </p:nvSpPr>
        <p:spPr>
          <a:xfrm>
            <a:off x="7711897" y="4289659"/>
            <a:ext cx="131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COVARIANT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3CF6D56-A3C4-415F-A5FD-DB70AA665C3B}"/>
              </a:ext>
            </a:extLst>
          </p:cNvPr>
          <p:cNvSpPr txBox="1"/>
          <p:nvPr/>
        </p:nvSpPr>
        <p:spPr>
          <a:xfrm>
            <a:off x="932198" y="745394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INVARIANT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B5A63EB3-43B7-4C4E-A53F-23EA579542C3}"/>
              </a:ext>
            </a:extLst>
          </p:cNvPr>
          <p:cNvSpPr txBox="1"/>
          <p:nvPr/>
        </p:nvSpPr>
        <p:spPr>
          <a:xfrm>
            <a:off x="8399169" y="761493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INVARIANT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6" name="矢印: 左右 5">
            <a:extLst>
              <a:ext uri="{FF2B5EF4-FFF2-40B4-BE49-F238E27FC236}">
                <a16:creationId xmlns:a16="http://schemas.microsoft.com/office/drawing/2014/main" id="{D2E5995E-6C16-4D58-8CBE-206F47CC1753}"/>
              </a:ext>
            </a:extLst>
          </p:cNvPr>
          <p:cNvSpPr/>
          <p:nvPr/>
        </p:nvSpPr>
        <p:spPr>
          <a:xfrm>
            <a:off x="5034149" y="4864000"/>
            <a:ext cx="847106" cy="25546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矢印: 左右 21">
            <a:extLst>
              <a:ext uri="{FF2B5EF4-FFF2-40B4-BE49-F238E27FC236}">
                <a16:creationId xmlns:a16="http://schemas.microsoft.com/office/drawing/2014/main" id="{76DD4E64-1C29-42C8-BA5F-B0F62B234A81}"/>
              </a:ext>
            </a:extLst>
          </p:cNvPr>
          <p:cNvSpPr/>
          <p:nvPr/>
        </p:nvSpPr>
        <p:spPr>
          <a:xfrm>
            <a:off x="8051543" y="4746657"/>
            <a:ext cx="847106" cy="25546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12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157"/>
    </mc:Choice>
    <mc:Fallback xmlns="">
      <p:transition spd="slow" advTm="51157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594" y="-116656"/>
            <a:ext cx="11904406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Fisher-Rao manifolds: Intrinsic vs extrinsic viewpoints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859" y="834452"/>
            <a:ext cx="11785741" cy="4351338"/>
          </a:xfrm>
        </p:spPr>
        <p:txBody>
          <a:bodyPr/>
          <a:lstStyle/>
          <a:p>
            <a:r>
              <a:rPr lang="en-US" dirty="0"/>
              <a:t>A Riemannian manifold of dimension  D  can be embedded as a </a:t>
            </a:r>
            <a:r>
              <a:rPr lang="en-US" b="1" dirty="0">
                <a:solidFill>
                  <a:srgbClr val="FF0000"/>
                </a:solidFill>
              </a:rPr>
              <a:t>surface </a:t>
            </a:r>
            <a:r>
              <a:rPr lang="en-US" dirty="0"/>
              <a:t>of Euclidian space in dimension O(D</a:t>
            </a:r>
            <a:r>
              <a:rPr lang="en-US" baseline="30000" dirty="0"/>
              <a:t>2</a:t>
            </a:r>
            <a:r>
              <a:rPr lang="en-US" dirty="0"/>
              <a:t>)</a:t>
            </a:r>
            <a:r>
              <a:rPr lang="en-US" baseline="30000" dirty="0"/>
              <a:t>  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   Isometric embedding of the manifold</a:t>
            </a:r>
          </a:p>
          <a:p>
            <a:r>
              <a:rPr lang="en-US" dirty="0"/>
              <a:t>For example, Rao’s distance between two Bernoulli distributions or categorial distributions can be easily found by embedding the standard simplex on the positive orthant of the 1D sphere of radius 2 in R2  by the 2 x square root transformation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0188" y="3753804"/>
            <a:ext cx="5828385" cy="29517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63528" y="3934016"/>
            <a:ext cx="375481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Parameter space</a:t>
            </a:r>
          </a:p>
          <a:p>
            <a:r>
              <a:rPr lang="en-US" sz="2400" dirty="0"/>
              <a:t>Intrinsic Fisher-Rao manifold</a:t>
            </a:r>
          </a:p>
          <a:p>
            <a:r>
              <a:rPr lang="en-US" sz="2400" dirty="0"/>
              <a:t>of dimension 1</a:t>
            </a:r>
          </a:p>
          <a:p>
            <a:r>
              <a:rPr lang="en-US" sz="2400" dirty="0"/>
              <a:t>(Bernoulli family 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505111" y="4088423"/>
            <a:ext cx="26868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Fisher-Rao manifold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Extrinsic</a:t>
            </a:r>
          </a:p>
          <a:p>
            <a:r>
              <a:rPr lang="en-US" sz="2400" dirty="0"/>
              <a:t>Embedded in R</a:t>
            </a:r>
            <a:r>
              <a:rPr lang="en-US" sz="2400" baseline="30000" dirty="0"/>
              <a:t>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17</a:t>
            </a:fld>
            <a:endParaRPr 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9412729-4E4C-4D49-88D3-D6B220B1F67F}"/>
              </a:ext>
            </a:extLst>
          </p:cNvPr>
          <p:cNvSpPr txBox="1"/>
          <p:nvPr/>
        </p:nvSpPr>
        <p:spPr>
          <a:xfrm>
            <a:off x="4996694" y="3553749"/>
            <a:ext cx="40965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Covariance transformation of the FIM</a:t>
            </a:r>
            <a:endParaRPr kumimoji="1" lang="ja-JP" alt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962B06-2A0E-418D-9F7C-2F73DBE68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859" y="5781234"/>
            <a:ext cx="3646769" cy="36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42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706"/>
    </mc:Choice>
    <mc:Fallback xmlns="">
      <p:transition spd="slow" advTm="54706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326" y="2857036"/>
            <a:ext cx="4898571" cy="6088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8730" y="4477592"/>
            <a:ext cx="2531728" cy="90706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233" y="1065000"/>
            <a:ext cx="9566814" cy="603515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neural network (like the multilayer </a:t>
            </a:r>
            <a:r>
              <a:rPr lang="en-US" dirty="0" err="1"/>
              <a:t>perceptrons</a:t>
            </a:r>
            <a:r>
              <a:rPr lang="en-US" dirty="0"/>
              <a:t>, MLPs) is described by a feed-forward </a:t>
            </a:r>
            <a:r>
              <a:rPr lang="en-US" dirty="0" err="1"/>
              <a:t>architecteur</a:t>
            </a:r>
            <a:r>
              <a:rPr lang="en-US" dirty="0"/>
              <a:t> by means of a large number of param</a:t>
            </a:r>
            <a:r>
              <a:rPr lang="pt-BR" dirty="0"/>
              <a:t>eters</a:t>
            </a:r>
            <a:r>
              <a:rPr lang="en-US" dirty="0"/>
              <a:t> </a:t>
            </a:r>
            <a:r>
              <a:rPr lang="el-GR" dirty="0"/>
              <a:t>θ</a:t>
            </a:r>
            <a:endParaRPr lang="en-US" dirty="0"/>
          </a:p>
          <a:p>
            <a:r>
              <a:rPr lang="en-US" dirty="0"/>
              <a:t>Consider </a:t>
            </a:r>
            <a:r>
              <a:rPr lang="en-US" b="1" dirty="0">
                <a:solidFill>
                  <a:srgbClr val="FF0000"/>
                </a:solidFill>
              </a:rPr>
              <a:t>stochastic neural networks (SNNs)  with noisy output</a:t>
            </a:r>
            <a:r>
              <a:rPr lang="en-US" dirty="0"/>
              <a:t>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Neuromanifold</a:t>
            </a:r>
            <a:r>
              <a:rPr lang="en-US" dirty="0"/>
              <a:t> is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altLang="ja-JP" b="1" dirty="0"/>
              <a:t>Maximizing the likelihood </a:t>
            </a:r>
            <a:r>
              <a:rPr lang="en-US" altLang="ja-JP" dirty="0"/>
              <a:t>of a SNN with Gaussian noise amounts to </a:t>
            </a:r>
            <a:r>
              <a:rPr lang="en-US" altLang="ja-JP" b="1" dirty="0"/>
              <a:t>minimize the mean quadratic error 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</a:p>
          <a:p>
            <a:r>
              <a:rPr lang="en-US" altLang="ja-JP" dirty="0"/>
              <a:t>Given a training set, we learn the parameter of the NNs using gradient descent. We can visualize the learning process as a </a:t>
            </a:r>
            <a:r>
              <a:rPr lang="en-US" altLang="ja-JP" b="1" dirty="0">
                <a:solidFill>
                  <a:srgbClr val="FFC000"/>
                </a:solidFill>
              </a:rPr>
              <a:t>trajectory</a:t>
            </a:r>
            <a:r>
              <a:rPr lang="en-US" altLang="ja-JP" b="1" dirty="0">
                <a:solidFill>
                  <a:srgbClr val="FFFF00"/>
                </a:solidFill>
              </a:rPr>
              <a:t> </a:t>
            </a:r>
            <a:r>
              <a:rPr lang="en-US" altLang="ja-JP" dirty="0"/>
              <a:t>on the </a:t>
            </a:r>
            <a:r>
              <a:rPr lang="en-US" altLang="ja-JP" dirty="0" err="1"/>
              <a:t>neuromanifold</a:t>
            </a:r>
            <a:r>
              <a:rPr lang="en-US" altLang="ja-JP" dirty="0"/>
              <a:t> modelling the parameter space. We observe </a:t>
            </a:r>
            <a:r>
              <a:rPr lang="en-US" altLang="ja-JP" b="1" dirty="0">
                <a:solidFill>
                  <a:srgbClr val="FFC000"/>
                </a:solidFill>
              </a:rPr>
              <a:t>plateau phenomena </a:t>
            </a:r>
            <a:r>
              <a:rPr lang="en-US" altLang="ja-JP" dirty="0"/>
              <a:t>when </a:t>
            </a:r>
            <a:r>
              <a:rPr lang="en-US" altLang="ja-JP" dirty="0" err="1"/>
              <a:t>nearning</a:t>
            </a:r>
            <a:r>
              <a:rPr lang="en-US" altLang="ja-JP" dirty="0"/>
              <a:t> a </a:t>
            </a:r>
            <a:r>
              <a:rPr lang="en-US" altLang="ja-JP" b="1" dirty="0">
                <a:solidFill>
                  <a:srgbClr val="FFC000"/>
                </a:solidFill>
              </a:rPr>
              <a:t>singularity</a:t>
            </a:r>
            <a:r>
              <a:rPr lang="en-US" altLang="ja-JP" dirty="0"/>
              <a:t> on the manifold where the Fisher information matrix is rank deficient or close to (small eigenvalues of the FIM).  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3658" y="-195943"/>
            <a:ext cx="10515600" cy="1325563"/>
          </a:xfrm>
        </p:spPr>
        <p:txBody>
          <a:bodyPr/>
          <a:lstStyle/>
          <a:p>
            <a:r>
              <a:rPr lang="en-US" b="1" dirty="0" err="1">
                <a:solidFill>
                  <a:schemeClr val="accent1"/>
                </a:solidFill>
              </a:rPr>
              <a:t>Neuromanifolds</a:t>
            </a:r>
            <a:r>
              <a:rPr lang="en-US" b="1" dirty="0">
                <a:solidFill>
                  <a:schemeClr val="accent1"/>
                </a:solidFill>
              </a:rPr>
              <a:t> and deep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625532" y="5586064"/>
            <a:ext cx="26016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Learning trajectory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9168" y="2321249"/>
            <a:ext cx="2733675" cy="5429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188126" y="6249134"/>
            <a:ext cx="1638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accent6"/>
                </a:solidFill>
              </a:rPr>
              <a:t>[SN 2017]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9738" y="830123"/>
            <a:ext cx="2724150" cy="261551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52929" y="2930621"/>
            <a:ext cx="3007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... </a:t>
            </a:r>
            <a:r>
              <a:rPr lang="en-US" sz="2400" dirty="0" err="1"/>
              <a:t>Eg</a:t>
            </a:r>
            <a:r>
              <a:rPr lang="en-US" sz="2400" dirty="0"/>
              <a:t> a Gaussian noise: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123731" y="3374508"/>
            <a:ext cx="16721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Artificial </a:t>
            </a:r>
          </a:p>
          <a:p>
            <a:pPr algn="ctr"/>
            <a:r>
              <a:rPr lang="en-US" dirty="0"/>
              <a:t>Neural Network</a:t>
            </a:r>
          </a:p>
          <a:p>
            <a:pPr algn="ctr"/>
            <a:r>
              <a:rPr lang="en-US" dirty="0"/>
              <a:t>Modelled by a</a:t>
            </a:r>
          </a:p>
          <a:p>
            <a:pPr algn="ctr"/>
            <a:r>
              <a:rPr lang="en-US" b="1" dirty="0" err="1">
                <a:solidFill>
                  <a:srgbClr val="FFC000"/>
                </a:solidFill>
              </a:rPr>
              <a:t>neuromanifold</a:t>
            </a:r>
            <a:endParaRPr lang="en-US" b="1" dirty="0">
              <a:solidFill>
                <a:srgbClr val="FFC000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4739168" y="2856034"/>
            <a:ext cx="2781701" cy="53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3448" y="3553884"/>
            <a:ext cx="3529012" cy="686421"/>
          </a:xfrm>
          <a:prstGeom prst="rect">
            <a:avLst/>
          </a:prstGeom>
        </p:spPr>
      </p:pic>
      <p:sp>
        <p:nvSpPr>
          <p:cNvPr id="16" name="Rectangle 12">
            <a:extLst>
              <a:ext uri="{FF2B5EF4-FFF2-40B4-BE49-F238E27FC236}">
                <a16:creationId xmlns:a16="http://schemas.microsoft.com/office/drawing/2014/main" id="{7F50D2E9-B6DC-4F78-A70C-4ED6FE5D8100}"/>
              </a:ext>
            </a:extLst>
          </p:cNvPr>
          <p:cNvSpPr/>
          <p:nvPr/>
        </p:nvSpPr>
        <p:spPr>
          <a:xfrm>
            <a:off x="3162012" y="3597173"/>
            <a:ext cx="3529012" cy="5029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23FEBA-BD70-4625-951F-6941B0D9E53B}"/>
              </a:ext>
            </a:extLst>
          </p:cNvPr>
          <p:cNvSpPr txBox="1"/>
          <p:nvPr/>
        </p:nvSpPr>
        <p:spPr>
          <a:xfrm>
            <a:off x="9658864" y="316119"/>
            <a:ext cx="2568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accent4"/>
                </a:solidFill>
              </a:rPr>
              <a:t>Parameter space </a:t>
            </a:r>
            <a:r>
              <a:rPr lang="el-GR" altLang="ja-JP" b="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kumimoji="1" lang="en-US" altLang="ja-JP" dirty="0">
                <a:solidFill>
                  <a:schemeClr val="accent4"/>
                </a:solidFill>
              </a:rPr>
              <a:t>:</a:t>
            </a:r>
          </a:p>
          <a:p>
            <a:r>
              <a:rPr kumimoji="1" lang="en-US" altLang="ja-JP" dirty="0">
                <a:solidFill>
                  <a:schemeClr val="accent4"/>
                </a:solidFill>
              </a:rPr>
              <a:t>Connection </a:t>
            </a:r>
            <a:r>
              <a:rPr kumimoji="1" lang="en-US" altLang="ja-JP" dirty="0" err="1">
                <a:solidFill>
                  <a:schemeClr val="accent4"/>
                </a:solidFill>
              </a:rPr>
              <a:t>weights+bias</a:t>
            </a:r>
            <a:endParaRPr kumimoji="1" lang="ja-JP" alt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37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647"/>
    </mc:Choice>
    <mc:Fallback xmlns="">
      <p:transition spd="slow" advTm="69647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" y="-4816"/>
            <a:ext cx="120777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Natural gradient: Steepest Riemannian descent</a:t>
            </a:r>
            <a:br>
              <a:rPr lang="en-US" b="1" dirty="0">
                <a:solidFill>
                  <a:schemeClr val="accent1"/>
                </a:solidFill>
              </a:rPr>
            </a:br>
            <a:endParaRPr lang="en-US" sz="4000" b="1" dirty="0">
              <a:solidFill>
                <a:schemeClr val="accent1"/>
              </a:solidFill>
            </a:endParaRPr>
          </a:p>
        </p:txBody>
      </p:sp>
      <p:pic>
        <p:nvPicPr>
          <p:cNvPr id="6" name="Picture 8" descr="\theta_{t+1} =\theta_{t}-\alpha\nabla E(\theta_t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160" y="1518416"/>
            <a:ext cx="4376678" cy="590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65760" y="819091"/>
            <a:ext cx="112821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Ordinary gradient descent (GD) method for minimizing a loss function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E(.) 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6055" y="2265497"/>
            <a:ext cx="1194583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Ordinary GD depends on the parameterization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Plateau phenomena near </a:t>
            </a:r>
            <a:r>
              <a:rPr lang="en-US" sz="2800" dirty="0" err="1"/>
              <a:t>singularit</a:t>
            </a:r>
            <a:r>
              <a:rPr lang="pt-BR" sz="2800" dirty="0"/>
              <a:t>ies</a:t>
            </a:r>
            <a:r>
              <a:rPr lang="en-US" sz="2800" dirty="0"/>
              <a:t> (almost degenerate Fisher information)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61" y="4710057"/>
            <a:ext cx="4605610" cy="78141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1913" y="3329275"/>
            <a:ext cx="109931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Natural gradient </a:t>
            </a:r>
            <a:r>
              <a:rPr lang="en-US" sz="2800" b="1" dirty="0"/>
              <a:t>is </a:t>
            </a:r>
            <a:r>
              <a:rPr lang="en-US" sz="2800" b="1" dirty="0">
                <a:solidFill>
                  <a:srgbClr val="FF0000"/>
                </a:solidFill>
              </a:rPr>
              <a:t>invariant</a:t>
            </a:r>
            <a:r>
              <a:rPr lang="en-US" sz="2800" b="1" dirty="0"/>
              <a:t>  to reparameterization and avoids plateaus: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932" y="4282823"/>
            <a:ext cx="4124325" cy="46672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3713" y="5098718"/>
            <a:ext cx="2579370" cy="41761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586827" y="4111550"/>
            <a:ext cx="4765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Natural gradient descent (NGD)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6099" y="5853934"/>
            <a:ext cx="1207958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Natural gradient descent is different from the </a:t>
            </a:r>
            <a:r>
              <a:rPr lang="en-US" sz="2800" b="1" dirty="0" err="1"/>
              <a:t>Riemannien</a:t>
            </a:r>
            <a:r>
              <a:rPr lang="en-US" sz="2800" b="1" dirty="0"/>
              <a:t> gradient descent </a:t>
            </a:r>
            <a:r>
              <a:rPr lang="en-US" sz="2800" dirty="0"/>
              <a:t>which</a:t>
            </a:r>
          </a:p>
          <a:p>
            <a:r>
              <a:rPr lang="en-US" sz="2800" dirty="0"/>
              <a:t>relies  on the  Riemannian exponential map which is time consuming (retraction)</a:t>
            </a:r>
          </a:p>
        </p:txBody>
      </p:sp>
      <p:cxnSp>
        <p:nvCxnSpPr>
          <p:cNvPr id="13" name="Straight Connector 12"/>
          <p:cNvCxnSpPr>
            <a:cxnSpLocks/>
          </p:cNvCxnSpPr>
          <p:nvPr/>
        </p:nvCxnSpPr>
        <p:spPr>
          <a:xfrm flipV="1">
            <a:off x="6908574" y="5458793"/>
            <a:ext cx="4347796" cy="141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19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69087" y="4183568"/>
            <a:ext cx="4428014" cy="7468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027582" y="5458793"/>
            <a:ext cx="2627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Where </a:t>
            </a:r>
            <a:r>
              <a:rPr lang="el-GR" sz="2400" dirty="0"/>
              <a:t>α</a:t>
            </a:r>
            <a:r>
              <a:rPr lang="en-US" sz="2400" dirty="0"/>
              <a:t> = step size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67B263-FA9E-4D8E-B662-7FC50CB768DA}"/>
              </a:ext>
            </a:extLst>
          </p:cNvPr>
          <p:cNvSpPr txBox="1"/>
          <p:nvPr/>
        </p:nvSpPr>
        <p:spPr>
          <a:xfrm>
            <a:off x="3772280" y="1945405"/>
            <a:ext cx="2381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>
                <a:solidFill>
                  <a:schemeClr val="accent4"/>
                </a:solidFill>
              </a:rPr>
              <a:t>Learning step or rate</a:t>
            </a:r>
            <a:endParaRPr kumimoji="1" lang="ja-JP" altLang="en-US" sz="2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39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83"/>
    </mc:Choice>
    <mc:Fallback xmlns="">
      <p:transition spd="slow" advTm="3328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788" y="4334949"/>
            <a:ext cx="4885612" cy="2174542"/>
          </a:xfrm>
          <a:prstGeom prst="rect">
            <a:avLst/>
          </a:prstGeom>
        </p:spPr>
      </p:pic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267000" y="-155522"/>
            <a:ext cx="115135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/>
                </a:solidFill>
              </a:rPr>
              <a:t>What is information geometry? (1/4)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3053" y="1543437"/>
            <a:ext cx="3244388" cy="21261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890" y="1644618"/>
            <a:ext cx="8163154" cy="11748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3541" y="865159"/>
            <a:ext cx="118118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Consider a set of parametric probability distributions called the </a:t>
            </a:r>
            <a:r>
              <a:rPr lang="en-US" sz="2800" b="1" u="sng" dirty="0">
                <a:solidFill>
                  <a:srgbClr val="FF0000"/>
                </a:solidFill>
              </a:rPr>
              <a:t>statistical model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600" y="3669613"/>
            <a:ext cx="9851415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What kinds of </a:t>
            </a:r>
            <a:r>
              <a:rPr lang="en-US" sz="2800" b="1" u="sng" dirty="0">
                <a:solidFill>
                  <a:srgbClr val="FF0000"/>
                </a:solidFill>
              </a:rPr>
              <a:t>geometric structures</a:t>
            </a:r>
            <a:r>
              <a:rPr lang="en-US" altLang="ja-JP" sz="2800" dirty="0"/>
              <a:t> </a:t>
            </a:r>
            <a:r>
              <a:rPr lang="en-US" sz="2800" dirty="0"/>
              <a:t>for this family of normal laws?</a:t>
            </a:r>
          </a:p>
          <a:p>
            <a:endParaRPr lang="en-US" sz="2800" dirty="0"/>
          </a:p>
          <a:p>
            <a:r>
              <a:rPr lang="en-US" sz="2800" dirty="0"/>
              <a:t>A few related questions: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</a:t>
            </a:r>
            <a:r>
              <a:rPr lang="en-US" sz="2800" b="1" dirty="0">
                <a:solidFill>
                  <a:schemeClr val="accent2"/>
                </a:solidFill>
              </a:rPr>
              <a:t>interpolate</a:t>
            </a:r>
            <a:r>
              <a:rPr lang="en-US" sz="2800" dirty="0"/>
              <a:t> between two </a:t>
            </a:r>
            <a:r>
              <a:rPr lang="en-US" sz="2800" dirty="0" err="1"/>
              <a:t>normals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define </a:t>
            </a:r>
            <a:r>
              <a:rPr lang="en-US" sz="2800" b="1" dirty="0">
                <a:solidFill>
                  <a:schemeClr val="accent2"/>
                </a:solidFill>
              </a:rPr>
              <a:t>distances</a:t>
            </a:r>
            <a:r>
              <a:rPr lang="en-US" sz="2800" dirty="0"/>
              <a:t> between them?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Are they </a:t>
            </a:r>
            <a:r>
              <a:rPr lang="en-US" sz="2800" b="1" dirty="0">
                <a:solidFill>
                  <a:schemeClr val="accent2"/>
                </a:solidFill>
              </a:rPr>
              <a:t>several ways </a:t>
            </a:r>
            <a:r>
              <a:rPr lang="en-US" sz="2800" dirty="0"/>
              <a:t>to proceed?</a:t>
            </a:r>
          </a:p>
          <a:p>
            <a:pPr lvl="1"/>
            <a:r>
              <a:rPr lang="en-US" sz="2800" dirty="0"/>
              <a:t>If so why? And how to choose the right structure?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6153" y="2896191"/>
            <a:ext cx="2619375" cy="609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9033" y="2869144"/>
            <a:ext cx="56236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Parameter space </a:t>
            </a:r>
            <a:r>
              <a:rPr lang="el-GR" sz="2800" dirty="0"/>
              <a:t>Λ</a:t>
            </a:r>
            <a:r>
              <a:rPr lang="en-US" sz="2800" dirty="0"/>
              <a:t> is the </a:t>
            </a:r>
            <a:r>
              <a:rPr lang="en-US" sz="2800" i="1" dirty="0"/>
              <a:t>upper plane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1373" y="4710941"/>
            <a:ext cx="646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2998839" y="45799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078E31-D657-4260-829E-A029C79B2E5B}"/>
              </a:ext>
            </a:extLst>
          </p:cNvPr>
          <p:cNvSpPr txBox="1"/>
          <p:nvPr/>
        </p:nvSpPr>
        <p:spPr>
          <a:xfrm>
            <a:off x="267000" y="1439173"/>
            <a:ext cx="708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For example, the set of normal distributions with mean </a:t>
            </a:r>
            <a:r>
              <a:rPr lang="el-GR" altLang="ja-JP" b="1" dirty="0"/>
              <a:t>μ</a:t>
            </a:r>
            <a:r>
              <a:rPr lang="en-US" altLang="ja-JP" b="1" baseline="30000" dirty="0"/>
              <a:t> </a:t>
            </a:r>
            <a:r>
              <a:rPr kumimoji="1" lang="en-US" altLang="ja-JP" dirty="0"/>
              <a:t>and variance </a:t>
            </a:r>
            <a:r>
              <a:rPr lang="el-GR" altLang="ja-JP" b="1" dirty="0"/>
              <a:t>σ</a:t>
            </a:r>
            <a:r>
              <a:rPr lang="en-US" altLang="ja-JP" b="1" baseline="30000" dirty="0"/>
              <a:t>2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5783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021"/>
    </mc:Choice>
    <mc:Fallback xmlns="">
      <p:transition spd="slow" advTm="6202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910" y="1181610"/>
            <a:ext cx="11609438" cy="56763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</a:t>
            </a:r>
            <a:r>
              <a:rPr lang="en-US" b="1" dirty="0">
                <a:solidFill>
                  <a:srgbClr val="FF0000"/>
                </a:solidFill>
              </a:rPr>
              <a:t>dual structure  </a:t>
            </a:r>
            <a:r>
              <a:rPr lang="en-US" dirty="0"/>
              <a:t>which allows to explain the duality between statistical inference like the maximum likelihood estimator and a family of statistical models obtained from the maximum entropy principle: Information geometry explains the link between Shannon entropy, the </a:t>
            </a:r>
            <a:r>
              <a:rPr lang="en-US" dirty="0" err="1"/>
              <a:t>Kullback-Leibler</a:t>
            </a:r>
            <a:r>
              <a:rPr lang="en-US" dirty="0"/>
              <a:t> divergence and exponential families in statistics. </a:t>
            </a:r>
          </a:p>
          <a:p>
            <a:r>
              <a:rPr lang="en-US" b="1" dirty="0">
                <a:solidFill>
                  <a:srgbClr val="FF0000"/>
                </a:solidFill>
              </a:rPr>
              <a:t>Second principle of invariance </a:t>
            </a:r>
            <a:r>
              <a:rPr lang="en-US" dirty="0"/>
              <a:t>by </a:t>
            </a:r>
            <a:r>
              <a:rPr lang="en-US" b="1" dirty="0">
                <a:solidFill>
                  <a:srgbClr val="FF0000"/>
                </a:solidFill>
              </a:rPr>
              <a:t>sufficient statistic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This core dual structure of information geometry:</a:t>
            </a:r>
          </a:p>
          <a:p>
            <a:r>
              <a:rPr lang="en-US" dirty="0"/>
              <a:t>Open </a:t>
            </a:r>
            <a:r>
              <a:rPr lang="en-US" b="1" dirty="0">
                <a:solidFill>
                  <a:schemeClr val="accent4"/>
                </a:solidFill>
              </a:rPr>
              <a:t>new perspectives</a:t>
            </a:r>
            <a:r>
              <a:rPr lang="en-US" dirty="0"/>
              <a:t>: For example, non-extensive entropies like </a:t>
            </a:r>
            <a:r>
              <a:rPr lang="en-US" dirty="0" err="1"/>
              <a:t>Tsallis</a:t>
            </a:r>
            <a:r>
              <a:rPr lang="en-US" dirty="0"/>
              <a:t> entropy, complex systems, conformal geometry of deformed exponential families, etc.  </a:t>
            </a:r>
          </a:p>
          <a:p>
            <a:r>
              <a:rPr lang="en-US" dirty="0"/>
              <a:t>Many applications of information geometry ranging from signal processing (Radar, Brain-Machine </a:t>
            </a:r>
            <a:r>
              <a:rPr lang="en-US" dirty="0" err="1"/>
              <a:t>interfances</a:t>
            </a:r>
            <a:r>
              <a:rPr lang="en-US" dirty="0"/>
              <a:t>, etc. ), to medical imaging, to machine learning and AI, etc.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80219" y="-182767"/>
            <a:ext cx="11631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1"/>
                </a:solidFill>
              </a:rPr>
              <a:t>What is information geometry</a:t>
            </a:r>
            <a:r>
              <a:rPr lang="en-US" b="1" dirty="0">
                <a:solidFill>
                  <a:schemeClr val="accent1"/>
                </a:solidFill>
              </a:rPr>
              <a:t>?  (4/4)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420B19-5D43-4F6A-AABF-ECD44F86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4763" y="2848875"/>
            <a:ext cx="1264873" cy="90122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F961DF0-0E21-4DD6-B21B-7C09CF0EC0B4}"/>
              </a:ext>
            </a:extLst>
          </p:cNvPr>
          <p:cNvCxnSpPr>
            <a:cxnSpLocks/>
          </p:cNvCxnSpPr>
          <p:nvPr/>
        </p:nvCxnSpPr>
        <p:spPr>
          <a:xfrm>
            <a:off x="9385246" y="3643365"/>
            <a:ext cx="33528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78B7F0A-AC52-43ED-A908-7F8290A9C89C}"/>
              </a:ext>
            </a:extLst>
          </p:cNvPr>
          <p:cNvSpPr/>
          <p:nvPr/>
        </p:nvSpPr>
        <p:spPr>
          <a:xfrm>
            <a:off x="9501253" y="3774927"/>
            <a:ext cx="24350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000" dirty="0"/>
              <a:t>x </a:t>
            </a:r>
            <a:r>
              <a:rPr lang="ja-JP" altLang="en-US" sz="2000" dirty="0"/>
              <a:t>∈  </a:t>
            </a:r>
            <a:r>
              <a:rPr lang="en-US" altLang="ja-JP" sz="2000" dirty="0"/>
              <a:t>sample space </a:t>
            </a:r>
            <a:r>
              <a:rPr lang="el-GR" altLang="ja-JP" sz="2000" dirty="0"/>
              <a:t>Ω</a:t>
            </a:r>
            <a:endParaRPr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8582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248"/>
    </mc:Choice>
    <mc:Fallback xmlns="">
      <p:transition spd="slow" advTm="53248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9050" y="1468741"/>
            <a:ext cx="2031989" cy="14699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1280" y="-318796"/>
            <a:ext cx="12354559" cy="1325563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Geodesics are defined according to affine connections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484" y="915108"/>
            <a:ext cx="11897032" cy="5895309"/>
          </a:xfrm>
        </p:spPr>
        <p:txBody>
          <a:bodyPr>
            <a:normAutofit/>
          </a:bodyPr>
          <a:lstStyle/>
          <a:p>
            <a:r>
              <a:rPr lang="en-US" dirty="0">
                <a:ea typeface="+mj-ea"/>
                <a:cs typeface="+mj-cs"/>
              </a:rPr>
              <a:t>In Riemannian geometry, geodesics are locally length minimizing curves</a:t>
            </a:r>
          </a:p>
          <a:p>
            <a:endParaRPr lang="en-US" dirty="0">
              <a:ea typeface="+mj-ea"/>
              <a:cs typeface="+mj-cs"/>
            </a:endParaRPr>
          </a:p>
          <a:p>
            <a:r>
              <a:rPr lang="en-US" dirty="0">
                <a:ea typeface="+mj-ea"/>
                <a:cs typeface="+mj-cs"/>
              </a:rPr>
              <a:t>Geodesics </a:t>
            </a:r>
            <a:r>
              <a:rPr lang="el-GR" dirty="0">
                <a:ea typeface="+mj-ea"/>
                <a:cs typeface="+mj-cs"/>
              </a:rPr>
              <a:t>γ</a:t>
            </a:r>
            <a:r>
              <a:rPr lang="en-US" dirty="0">
                <a:ea typeface="+mj-ea"/>
                <a:cs typeface="+mj-cs"/>
              </a:rPr>
              <a:t>(t) defined by connection </a:t>
            </a:r>
            <a:r>
              <a:rPr lang="en-US" dirty="0"/>
              <a:t>∇ as </a:t>
            </a:r>
            <a:r>
              <a:rPr lang="en-US" b="1" u="sng" dirty="0">
                <a:solidFill>
                  <a:srgbClr val="FF0000"/>
                </a:solidFill>
              </a:rPr>
              <a:t>∇-</a:t>
            </a:r>
            <a:r>
              <a:rPr lang="en-US" b="1" u="sng" dirty="0" err="1">
                <a:solidFill>
                  <a:srgbClr val="FF0000"/>
                </a:solidFill>
              </a:rPr>
              <a:t>autoparall</a:t>
            </a:r>
            <a:r>
              <a:rPr lang="pt-BR" b="1" u="sng" dirty="0">
                <a:solidFill>
                  <a:srgbClr val="FF0000"/>
                </a:solidFill>
              </a:rPr>
              <a:t>el curves</a:t>
            </a:r>
            <a:r>
              <a:rPr lang="en-US" dirty="0"/>
              <a:t>:</a:t>
            </a:r>
          </a:p>
          <a:p>
            <a:endParaRPr lang="en-US" b="1" u="sng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u="sng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/>
              <a:t> where ∇</a:t>
            </a:r>
            <a:r>
              <a:rPr lang="en-US" baseline="-25000" dirty="0"/>
              <a:t>X</a:t>
            </a:r>
            <a:r>
              <a:rPr lang="en-US" dirty="0"/>
              <a:t>T is the </a:t>
            </a:r>
            <a:r>
              <a:rPr lang="en-US" b="1" u="sng" dirty="0">
                <a:solidFill>
                  <a:srgbClr val="FF0000"/>
                </a:solidFill>
              </a:rPr>
              <a:t>covariant differentiation operator</a:t>
            </a:r>
            <a:r>
              <a:rPr lang="en-US" u="sng" dirty="0"/>
              <a:t> and </a:t>
            </a:r>
            <a:r>
              <a:rPr lang="en-US" dirty="0"/>
              <a:t>X</a:t>
            </a:r>
            <a:r>
              <a:rPr lang="en-US" altLang="ja-JP" dirty="0"/>
              <a:t> is a vector field</a:t>
            </a:r>
            <a:r>
              <a:rPr lang="en-US" b="1" u="sng" dirty="0">
                <a:solidFill>
                  <a:srgbClr val="FF0000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>
                <a:ea typeface="+mj-ea"/>
                <a:cs typeface="+mj-cs"/>
              </a:rPr>
              <a:t>  D</a:t>
            </a:r>
            <a:r>
              <a:rPr lang="en-US" baseline="30000" dirty="0">
                <a:ea typeface="+mj-ea"/>
                <a:cs typeface="+mj-cs"/>
              </a:rPr>
              <a:t>3</a:t>
            </a:r>
            <a:r>
              <a:rPr lang="en-US" dirty="0">
                <a:ea typeface="+mj-ea"/>
                <a:cs typeface="+mj-cs"/>
              </a:rPr>
              <a:t> </a:t>
            </a:r>
            <a:r>
              <a:rPr lang="en-US" b="1" dirty="0">
                <a:solidFill>
                  <a:srgbClr val="FF0000"/>
                </a:solidFill>
                <a:ea typeface="+mj-ea"/>
                <a:cs typeface="+mj-cs"/>
              </a:rPr>
              <a:t>Christoffel symbols </a:t>
            </a:r>
            <a:r>
              <a:rPr lang="el-GR" dirty="0"/>
              <a:t>Γ</a:t>
            </a:r>
            <a:r>
              <a:rPr lang="en-US" dirty="0"/>
              <a:t>  which are functions characterizing the affine connection ∇  (covariant derivative)</a:t>
            </a:r>
            <a:endParaRPr lang="en-US" dirty="0">
              <a:ea typeface="+mj-ea"/>
              <a:cs typeface="+mj-cs"/>
            </a:endParaRPr>
          </a:p>
          <a:p>
            <a:r>
              <a:rPr lang="en-US" dirty="0">
                <a:ea typeface="+mj-ea"/>
                <a:cs typeface="+mj-cs"/>
              </a:rPr>
              <a:t>In Riemannian geometry, we use by default the </a:t>
            </a:r>
            <a:r>
              <a:rPr lang="en-US" b="1" u="sng" dirty="0">
                <a:solidFill>
                  <a:srgbClr val="FF0000"/>
                </a:solidFill>
                <a:ea typeface="+mj-ea"/>
                <a:cs typeface="+mj-cs"/>
              </a:rPr>
              <a:t>Levi-</a:t>
            </a:r>
            <a:r>
              <a:rPr lang="en-US" b="1" u="sng" dirty="0" err="1">
                <a:solidFill>
                  <a:srgbClr val="FF0000"/>
                </a:solidFill>
                <a:ea typeface="+mj-ea"/>
                <a:cs typeface="+mj-cs"/>
              </a:rPr>
              <a:t>Civita</a:t>
            </a:r>
            <a:r>
              <a:rPr lang="en-US" b="1" u="sng" dirty="0">
                <a:solidFill>
                  <a:srgbClr val="FF0000"/>
                </a:solidFill>
                <a:ea typeface="+mj-ea"/>
                <a:cs typeface="+mj-cs"/>
              </a:rPr>
              <a:t> connection</a:t>
            </a:r>
            <a:r>
              <a:rPr lang="en-US" dirty="0">
                <a:ea typeface="+mj-ea"/>
                <a:cs typeface="+mj-cs"/>
              </a:rPr>
              <a:t> which is derived from the metric tensor field g (thus implicit in </a:t>
            </a:r>
            <a:r>
              <a:rPr lang="en-US" dirty="0" err="1">
                <a:ea typeface="+mj-ea"/>
                <a:cs typeface="+mj-cs"/>
              </a:rPr>
              <a:t>Rie</a:t>
            </a:r>
            <a:r>
              <a:rPr lang="en-US" dirty="0">
                <a:ea typeface="+mj-ea"/>
                <a:cs typeface="+mj-cs"/>
              </a:rPr>
              <a:t>. Geo.) :</a:t>
            </a:r>
          </a:p>
          <a:p>
            <a:pPr marL="0" indent="0">
              <a:buNone/>
            </a:pPr>
            <a:r>
              <a:rPr lang="en-US" dirty="0">
                <a:ea typeface="+mj-ea"/>
                <a:cs typeface="+mj-cs"/>
              </a:rPr>
              <a:t> </a:t>
            </a:r>
          </a:p>
          <a:p>
            <a:pPr marL="0" indent="0">
              <a:buNone/>
            </a:pPr>
            <a:endParaRPr lang="en-US" dirty="0">
              <a:ea typeface="+mj-ea"/>
              <a:cs typeface="+mj-cs"/>
            </a:endParaRPr>
          </a:p>
          <a:p>
            <a:pPr marL="0" indent="0">
              <a:buNone/>
            </a:pPr>
            <a:endParaRPr lang="en-US" dirty="0"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972" y="2379659"/>
            <a:ext cx="3771900" cy="9048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015" y="5656446"/>
            <a:ext cx="2247878" cy="9873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6663" y="2353163"/>
            <a:ext cx="4688145" cy="91112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0224" y="5656889"/>
            <a:ext cx="7352252" cy="104149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27155" y="5793531"/>
            <a:ext cx="2324738" cy="7841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21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367972" y="2500395"/>
            <a:ext cx="1580702" cy="7841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10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360"/>
    </mc:Choice>
    <mc:Fallback xmlns="">
      <p:transition spd="slow" advTm="6236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s://images.math.cnrs.fr/IMG/gif/cylindre3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42" y="1245154"/>
            <a:ext cx="5852930" cy="269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images.math.cnrs.fr/IMG/gif/transport-parallele-sur-une-spher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071" y="1059753"/>
            <a:ext cx="2493852" cy="319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98635" y="3691011"/>
            <a:ext cx="4923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Cylinder is flat, 0 curvature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81411" y="3914816"/>
            <a:ext cx="58327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Sphere has positive constant curvature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258618" y="0"/>
            <a:ext cx="117621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accent1"/>
                </a:solidFill>
              </a:rPr>
              <a:t>Affine connection ∇ :  Visualizing the curvature by the </a:t>
            </a:r>
          </a:p>
          <a:p>
            <a:r>
              <a:rPr lang="en-US" altLang="ja-JP" sz="4000" b="1" dirty="0">
                <a:solidFill>
                  <a:schemeClr val="accent1"/>
                </a:solidFill>
              </a:rPr>
              <a:t>			∇-</a:t>
            </a:r>
            <a:r>
              <a:rPr lang="en-US" sz="4000" b="1" dirty="0">
                <a:solidFill>
                  <a:schemeClr val="accent1"/>
                </a:solidFill>
              </a:rPr>
              <a:t>parallel transport along smooth loops</a:t>
            </a:r>
          </a:p>
        </p:txBody>
      </p:sp>
      <p:sp>
        <p:nvSpPr>
          <p:cNvPr id="7" name="Rectangle 6"/>
          <p:cNvSpPr/>
          <p:nvPr/>
        </p:nvSpPr>
        <p:spPr>
          <a:xfrm>
            <a:off x="347845" y="4422880"/>
            <a:ext cx="11742555" cy="138499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r>
              <a:rPr lang="en-US" sz="2800" dirty="0"/>
              <a:t>A connection is flat is there exists a coordinate system </a:t>
            </a:r>
            <a:r>
              <a:rPr lang="el-GR" sz="2800" dirty="0"/>
              <a:t>θ</a:t>
            </a:r>
            <a:r>
              <a:rPr lang="en-US" sz="2800" dirty="0"/>
              <a:t>  for which the Christoffel symbols all vanish: </a:t>
            </a:r>
            <a:r>
              <a:rPr lang="el-GR" sz="2800" b="1" dirty="0">
                <a:solidFill>
                  <a:srgbClr val="FF0000"/>
                </a:solidFill>
              </a:rPr>
              <a:t>Γ</a:t>
            </a:r>
            <a:r>
              <a:rPr lang="en-US" sz="2800" b="1" dirty="0">
                <a:solidFill>
                  <a:srgbClr val="FF0000"/>
                </a:solidFill>
              </a:rPr>
              <a:t>(</a:t>
            </a:r>
            <a:r>
              <a:rPr lang="el-GR" sz="2800" b="1" dirty="0">
                <a:solidFill>
                  <a:srgbClr val="FF0000"/>
                </a:solidFill>
              </a:rPr>
              <a:t>θ</a:t>
            </a:r>
            <a:r>
              <a:rPr lang="en-US" sz="2800" b="1" dirty="0">
                <a:solidFill>
                  <a:srgbClr val="FF0000"/>
                </a:solidFill>
              </a:rPr>
              <a:t>)=0</a:t>
            </a:r>
          </a:p>
          <a:p>
            <a:r>
              <a:rPr lang="en-US" dirty="0"/>
              <a:t>⟶ </a:t>
            </a:r>
            <a:r>
              <a:rPr lang="en-US" sz="2800" dirty="0"/>
              <a:t>Geodesics are plotted as </a:t>
            </a:r>
            <a:r>
              <a:rPr lang="en-US" sz="2800" b="1" dirty="0">
                <a:solidFill>
                  <a:srgbClr val="FF0000"/>
                </a:solidFill>
              </a:rPr>
              <a:t>line segments in the local chart</a:t>
            </a:r>
            <a:r>
              <a:rPr lang="en-US" sz="2800" dirty="0"/>
              <a:t> </a:t>
            </a:r>
            <a:r>
              <a:rPr lang="el-GR" sz="2800" dirty="0"/>
              <a:t>θ</a:t>
            </a:r>
            <a:r>
              <a:rPr lang="en-US" sz="2800" dirty="0"/>
              <a:t> </a:t>
            </a:r>
          </a:p>
        </p:txBody>
      </p:sp>
      <p:sp>
        <p:nvSpPr>
          <p:cNvPr id="2" name="AutoShape 2" descr="Élie Cartan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3177" y="1426447"/>
            <a:ext cx="1302578" cy="18125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224315" y="3198131"/>
            <a:ext cx="18466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/>
              <a:t>Élie</a:t>
            </a:r>
            <a:r>
              <a:rPr lang="en-US" sz="2400"/>
              <a:t> </a:t>
            </a:r>
            <a:r>
              <a:rPr lang="en-US" sz="2400" err="1"/>
              <a:t>Cartan</a:t>
            </a:r>
            <a:endParaRPr lang="en-US" sz="2400"/>
          </a:p>
          <a:p>
            <a:r>
              <a:rPr lang="en-US" sz="2400"/>
              <a:t>1869-1951</a:t>
            </a:r>
          </a:p>
        </p:txBody>
      </p:sp>
      <p:sp>
        <p:nvSpPr>
          <p:cNvPr id="11" name="Rectangle 10"/>
          <p:cNvSpPr/>
          <p:nvPr/>
        </p:nvSpPr>
        <p:spPr>
          <a:xfrm rot="5400000">
            <a:off x="11279479" y="2127623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Source Sans Pro"/>
              </a:rPr>
              <a:t>© </a:t>
            </a:r>
            <a:r>
              <a:rPr lang="en-US" err="1">
                <a:latin typeface="Source Sans Pro"/>
              </a:rPr>
              <a:t>wikipedia</a:t>
            </a: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946357" y="3583685"/>
            <a:ext cx="994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Source Sans Pro"/>
              </a:rPr>
              <a:t>© CNRS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476788" y="3673717"/>
            <a:ext cx="994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Source Sans Pro"/>
              </a:rPr>
              <a:t>© CNRS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22</a:t>
            </a:fld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2411939-C4BD-478F-836F-5ED78A5E35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2666" y="5935641"/>
            <a:ext cx="4688145" cy="911124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7B42A8E-A15A-4766-AD4E-39F30CD8E0CE}"/>
              </a:ext>
            </a:extLst>
          </p:cNvPr>
          <p:cNvCxnSpPr>
            <a:cxnSpLocks/>
          </p:cNvCxnSpPr>
          <p:nvPr/>
        </p:nvCxnSpPr>
        <p:spPr>
          <a:xfrm>
            <a:off x="3687854" y="6037282"/>
            <a:ext cx="1755594" cy="6683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45DAA2A-2C96-45CE-A7CD-446B443BB0FC}"/>
              </a:ext>
            </a:extLst>
          </p:cNvPr>
          <p:cNvCxnSpPr>
            <a:cxnSpLocks/>
          </p:cNvCxnSpPr>
          <p:nvPr/>
        </p:nvCxnSpPr>
        <p:spPr>
          <a:xfrm flipV="1">
            <a:off x="3780005" y="6022165"/>
            <a:ext cx="1571292" cy="7633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E9F2C86-F5DF-4381-B9A7-320820C51109}"/>
              </a:ext>
            </a:extLst>
          </p:cNvPr>
          <p:cNvSpPr/>
          <p:nvPr/>
        </p:nvSpPr>
        <p:spPr>
          <a:xfrm>
            <a:off x="7344918" y="6142762"/>
            <a:ext cx="899763" cy="4873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CBA7711-75BE-46E7-BF22-4C2B9F8AEF71}"/>
              </a:ext>
            </a:extLst>
          </p:cNvPr>
          <p:cNvSpPr txBox="1"/>
          <p:nvPr/>
        </p:nvSpPr>
        <p:spPr>
          <a:xfrm>
            <a:off x="8375999" y="5738658"/>
            <a:ext cx="37202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/>
              <a:t>Geodesics of flat connection</a:t>
            </a:r>
          </a:p>
          <a:p>
            <a:pPr algn="ctr"/>
            <a:r>
              <a:rPr kumimoji="1" lang="en-US" altLang="ja-JP" sz="2400" dirty="0"/>
              <a:t>=</a:t>
            </a:r>
          </a:p>
          <a:p>
            <a:pPr algn="ctr"/>
            <a:r>
              <a:rPr kumimoji="1" lang="en-US" altLang="ja-JP" sz="2400" dirty="0"/>
              <a:t>Line segments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3254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561"/>
    </mc:Choice>
    <mc:Fallback xmlns="">
      <p:transition spd="slow" advTm="7356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223" y="3357799"/>
            <a:ext cx="3783056" cy="1557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424" y="-137527"/>
            <a:ext cx="12114338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The key dual structure of information geometry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30" y="2232916"/>
            <a:ext cx="12153169" cy="5211161"/>
          </a:xfrm>
        </p:spPr>
        <p:txBody>
          <a:bodyPr/>
          <a:lstStyle/>
          <a:p>
            <a:r>
              <a:rPr lang="en-US" dirty="0"/>
              <a:t>Given a torsion-free affine connection</a:t>
            </a:r>
            <a:r>
              <a:rPr lang="en-US" b="1" dirty="0"/>
              <a:t>∇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dirty="0"/>
              <a:t>and a metric tensor </a:t>
            </a:r>
            <a:r>
              <a:rPr lang="en-US" b="1" dirty="0"/>
              <a:t>g</a:t>
            </a:r>
            <a:r>
              <a:rPr lang="en-US" dirty="0"/>
              <a:t>, we can build a </a:t>
            </a:r>
            <a:r>
              <a:rPr lang="en-US" b="1" dirty="0">
                <a:solidFill>
                  <a:srgbClr val="FF0000"/>
                </a:solidFill>
              </a:rPr>
              <a:t>unique dual torsion free connection ∇</a:t>
            </a:r>
            <a:r>
              <a:rPr lang="en-US" b="1" baseline="30000" dirty="0">
                <a:solidFill>
                  <a:srgbClr val="FF0000"/>
                </a:solidFill>
              </a:rPr>
              <a:t>* 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/>
              <a:t>such that the metric is preserved by the bi-parallel transport 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dual connection of the dual connection is the original connection </a:t>
            </a:r>
          </a:p>
          <a:p>
            <a:r>
              <a:rPr lang="en-US" dirty="0"/>
              <a:t>Question: How to find meaningful dual connections? </a:t>
            </a:r>
          </a:p>
          <a:p>
            <a:pPr lvl="1"/>
            <a:r>
              <a:rPr lang="en-US" dirty="0"/>
              <a:t>M</a:t>
            </a:r>
            <a:r>
              <a:rPr lang="pt-BR" dirty="0"/>
              <a:t>e</a:t>
            </a:r>
            <a:r>
              <a:rPr lang="en-US" dirty="0" err="1"/>
              <a:t>thod</a:t>
            </a:r>
            <a:r>
              <a:rPr lang="en-US" dirty="0"/>
              <a:t> of Amari-Nagaoka (1982) : the statistical expected </a:t>
            </a:r>
            <a:r>
              <a:rPr lang="el-GR" b="1" dirty="0">
                <a:solidFill>
                  <a:srgbClr val="FF0000"/>
                </a:solidFill>
              </a:rPr>
              <a:t>α</a:t>
            </a:r>
            <a:r>
              <a:rPr lang="en-US" b="1" dirty="0">
                <a:solidFill>
                  <a:srgbClr val="FF0000"/>
                </a:solidFill>
              </a:rPr>
              <a:t>-</a:t>
            </a:r>
            <a:r>
              <a:rPr lang="en-US" b="1" dirty="0" err="1">
                <a:solidFill>
                  <a:srgbClr val="FF0000"/>
                </a:solidFill>
              </a:rPr>
              <a:t>connexions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/>
              <a:t>(</a:t>
            </a:r>
            <a:r>
              <a:rPr lang="en-US" dirty="0" err="1"/>
              <a:t>Chentsov</a:t>
            </a:r>
            <a:r>
              <a:rPr lang="en-US" dirty="0"/>
              <a:t> 1972)</a:t>
            </a:r>
          </a:p>
          <a:p>
            <a:pPr lvl="1"/>
            <a:r>
              <a:rPr lang="en-US" dirty="0"/>
              <a:t>Method of </a:t>
            </a:r>
            <a:r>
              <a:rPr lang="en-US" dirty="0" err="1"/>
              <a:t>Eguchi</a:t>
            </a:r>
            <a:r>
              <a:rPr lang="en-US" dirty="0"/>
              <a:t> (1983): Build dual connections </a:t>
            </a:r>
            <a:r>
              <a:rPr lang="pt-BR" dirty="0"/>
              <a:t>from dual</a:t>
            </a:r>
            <a:r>
              <a:rPr lang="en-US" dirty="0"/>
              <a:t> divergences </a:t>
            </a:r>
            <a:r>
              <a:rPr lang="en-US" sz="2000" dirty="0"/>
              <a:t>(contrast functions)</a:t>
            </a:r>
            <a:endParaRPr lang="en-US" b="1" baseline="30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baseline="30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baseline="300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165" y="3579387"/>
            <a:ext cx="4393291" cy="11145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91763" y="5102292"/>
            <a:ext cx="1347837" cy="391307"/>
          </a:xfrm>
          <a:prstGeom prst="rect">
            <a:avLst/>
          </a:prstGeom>
        </p:spPr>
      </p:pic>
      <p:pic>
        <p:nvPicPr>
          <p:cNvPr id="9" name="Picture 8" descr="(M,g,\nabla,\nabla^*)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484" y="1220173"/>
            <a:ext cx="2853220" cy="599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6287408" y="1136809"/>
            <a:ext cx="2018686" cy="882695"/>
            <a:chOff x="10051047" y="2869353"/>
            <a:chExt cx="2018686" cy="88269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100962" y="2873331"/>
              <a:ext cx="1968771" cy="878717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 flipV="1">
              <a:off x="10051047" y="2869353"/>
              <a:ext cx="2018686" cy="834184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4377693" y="1215737"/>
            <a:ext cx="15358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such that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244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714"/>
    </mc:Choice>
    <mc:Fallback xmlns="">
      <p:transition spd="slow" advTm="91714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4089" y="4559711"/>
            <a:ext cx="2276475" cy="86677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04" y="2670382"/>
            <a:ext cx="12364076" cy="50957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Some </a:t>
            </a:r>
            <a:r>
              <a:rPr lang="el-GR" dirty="0"/>
              <a:t>α</a:t>
            </a:r>
            <a:r>
              <a:rPr lang="en-US" dirty="0"/>
              <a:t>-connections:</a:t>
            </a:r>
          </a:p>
          <a:p>
            <a:r>
              <a:rPr lang="en-US" b="1" dirty="0">
                <a:solidFill>
                  <a:schemeClr val="accent4"/>
                </a:solidFill>
              </a:rPr>
              <a:t>0-connection</a:t>
            </a:r>
            <a:r>
              <a:rPr lang="en-US" dirty="0"/>
              <a:t> = </a:t>
            </a:r>
            <a:r>
              <a:rPr lang="en-US" altLang="ja-JP" b="1" dirty="0">
                <a:solidFill>
                  <a:srgbClr val="FF0000"/>
                </a:solidFill>
              </a:rPr>
              <a:t>Levi-</a:t>
            </a:r>
            <a:r>
              <a:rPr lang="en-US" altLang="ja-JP" b="1" dirty="0" err="1">
                <a:solidFill>
                  <a:srgbClr val="FF0000"/>
                </a:solidFill>
              </a:rPr>
              <a:t>Civita</a:t>
            </a:r>
            <a:r>
              <a:rPr lang="en-US" altLang="ja-JP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metric connection of Fisher metric :  Fisher-Rao </a:t>
            </a:r>
            <a:r>
              <a:rPr lang="en-US" b="1" dirty="0" err="1">
                <a:solidFill>
                  <a:srgbClr val="FF0000"/>
                </a:solidFill>
              </a:rPr>
              <a:t>mfd</a:t>
            </a:r>
            <a:r>
              <a:rPr lang="en-US" b="1" dirty="0">
                <a:solidFill>
                  <a:srgbClr val="FF0000"/>
                </a:solidFill>
              </a:rPr>
              <a:t> </a:t>
            </a:r>
          </a:p>
          <a:p>
            <a:r>
              <a:rPr lang="en-US" b="1" dirty="0">
                <a:solidFill>
                  <a:schemeClr val="accent4"/>
                </a:solidFill>
              </a:rPr>
              <a:t>1-connection </a:t>
            </a:r>
            <a:r>
              <a:rPr lang="en-US" dirty="0"/>
              <a:t>is called the </a:t>
            </a:r>
            <a:r>
              <a:rPr lang="en-US" b="1" u="sng" dirty="0">
                <a:solidFill>
                  <a:srgbClr val="FF0000"/>
                </a:solidFill>
              </a:rPr>
              <a:t>exponential connection</a:t>
            </a:r>
            <a:r>
              <a:rPr lang="en-US" b="1" dirty="0">
                <a:solidFill>
                  <a:srgbClr val="FF0000"/>
                </a:solidFill>
              </a:rPr>
              <a:t>                    </a:t>
            </a:r>
            <a:r>
              <a:rPr lang="en-US" b="1" dirty="0">
                <a:solidFill>
                  <a:schemeClr val="accent6"/>
                </a:solidFill>
              </a:rPr>
              <a:t>[</a:t>
            </a:r>
            <a:r>
              <a:rPr lang="en-US" b="1" dirty="0" err="1">
                <a:solidFill>
                  <a:schemeClr val="accent6"/>
                </a:solidFill>
              </a:rPr>
              <a:t>Efron</a:t>
            </a:r>
            <a:r>
              <a:rPr lang="en-US" b="1" dirty="0">
                <a:solidFill>
                  <a:schemeClr val="accent6"/>
                </a:solidFill>
              </a:rPr>
              <a:t> 1975] </a:t>
            </a:r>
            <a:r>
              <a:rPr lang="en-US" b="1" u="sng" dirty="0">
                <a:solidFill>
                  <a:schemeClr val="accent6"/>
                </a:solidFill>
              </a:rPr>
              <a:t> </a:t>
            </a:r>
            <a:endParaRPr lang="en-US" b="1" dirty="0">
              <a:solidFill>
                <a:schemeClr val="accent6"/>
              </a:solidFill>
            </a:endParaRPr>
          </a:p>
          <a:p>
            <a:r>
              <a:rPr lang="en-US" b="1" dirty="0">
                <a:solidFill>
                  <a:schemeClr val="accent4"/>
                </a:solidFill>
              </a:rPr>
              <a:t>-1 connection </a:t>
            </a:r>
            <a:r>
              <a:rPr lang="en-US" dirty="0"/>
              <a:t>is called the </a:t>
            </a:r>
            <a:r>
              <a:rPr lang="en-US" b="1" dirty="0">
                <a:solidFill>
                  <a:srgbClr val="FF0000"/>
                </a:solidFill>
              </a:rPr>
              <a:t>mixture connection                          </a:t>
            </a:r>
            <a:r>
              <a:rPr lang="en-US" b="1" dirty="0">
                <a:solidFill>
                  <a:schemeClr val="accent6"/>
                </a:solidFill>
              </a:rPr>
              <a:t>[</a:t>
            </a:r>
            <a:r>
              <a:rPr lang="en-US" b="1" dirty="0" err="1">
                <a:solidFill>
                  <a:schemeClr val="accent6"/>
                </a:solidFill>
              </a:rPr>
              <a:t>Dawid</a:t>
            </a:r>
            <a:r>
              <a:rPr lang="en-US" b="1" dirty="0">
                <a:solidFill>
                  <a:schemeClr val="accent6"/>
                </a:solidFill>
              </a:rPr>
              <a:t> 1975] 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2469" y="0"/>
            <a:ext cx="12161109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The dual </a:t>
            </a:r>
            <a:r>
              <a:rPr lang="el-GR" b="1" dirty="0">
                <a:solidFill>
                  <a:schemeClr val="accent1"/>
                </a:solidFill>
              </a:rPr>
              <a:t>α</a:t>
            </a:r>
            <a:r>
              <a:rPr lang="en-US" b="1" dirty="0">
                <a:solidFill>
                  <a:schemeClr val="accent1"/>
                </a:solidFill>
              </a:rPr>
              <a:t>-geometry of Amari and Nagaoka 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049" y="1639734"/>
            <a:ext cx="5414385" cy="97584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40042" y="1738061"/>
            <a:ext cx="68480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/>
              <a:t>∇</a:t>
            </a:r>
            <a:r>
              <a:rPr lang="el-GR" sz="4000" baseline="30000"/>
              <a:t>α</a:t>
            </a:r>
            <a:endParaRPr lang="en-US" sz="4000" baseline="300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6335" y="5271522"/>
            <a:ext cx="4695825" cy="9906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26338" y="1885358"/>
            <a:ext cx="51707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Defined by the Christoffel symbols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7610" y="4566951"/>
            <a:ext cx="2114550" cy="63817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07699" y="1170978"/>
            <a:ext cx="162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Structure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199" y="6237180"/>
            <a:ext cx="115210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Dual g</a:t>
            </a:r>
            <a:r>
              <a:rPr lang="pt-BR" sz="2800" b="1" dirty="0">
                <a:solidFill>
                  <a:srgbClr val="FF0000"/>
                </a:solidFill>
              </a:rPr>
              <a:t>e</a:t>
            </a:r>
            <a:r>
              <a:rPr lang="en-US" sz="2800" b="1" dirty="0">
                <a:solidFill>
                  <a:srgbClr val="FF0000"/>
                </a:solidFill>
              </a:rPr>
              <a:t>om</a:t>
            </a:r>
            <a:r>
              <a:rPr lang="pt-BR" sz="2800" b="1" dirty="0">
                <a:solidFill>
                  <a:srgbClr val="FF0000"/>
                </a:solidFill>
              </a:rPr>
              <a:t>e</a:t>
            </a:r>
            <a:r>
              <a:rPr lang="en-US" sz="2800" b="1" dirty="0">
                <a:solidFill>
                  <a:srgbClr val="FF0000"/>
                </a:solidFill>
              </a:rPr>
              <a:t>try </a:t>
            </a:r>
            <a:r>
              <a:rPr lang="en-US" sz="2800" b="1" dirty="0" err="1">
                <a:solidFill>
                  <a:srgbClr val="FF0000"/>
                </a:solidFill>
              </a:rPr>
              <a:t>em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 used to study the duality between estimators/stat models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24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631075" y="5271522"/>
            <a:ext cx="4771085" cy="990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58759" y="1089378"/>
            <a:ext cx="3848100" cy="76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2BF0AD-3002-400F-A2C2-CDA9D5C6745A}"/>
              </a:ext>
            </a:extLst>
          </p:cNvPr>
          <p:cNvSpPr txBox="1"/>
          <p:nvPr/>
        </p:nvSpPr>
        <p:spPr>
          <a:xfrm>
            <a:off x="6016617" y="1143262"/>
            <a:ext cx="5985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Dual connections with respect to Fisher metric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7852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319"/>
    </mc:Choice>
    <mc:Fallback xmlns="">
      <p:transition spd="slow" advTm="53319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915" y="-191163"/>
            <a:ext cx="11081657" cy="1325563"/>
          </a:xfrm>
        </p:spPr>
        <p:txBody>
          <a:bodyPr/>
          <a:lstStyle/>
          <a:p>
            <a:r>
              <a:rPr lang="en-US" b="1" dirty="0" err="1">
                <a:solidFill>
                  <a:schemeClr val="accent1"/>
                </a:solidFill>
              </a:rPr>
              <a:t>Eguchi’s</a:t>
            </a:r>
            <a:r>
              <a:rPr lang="en-US" b="1" dirty="0">
                <a:solidFill>
                  <a:schemeClr val="accent1"/>
                </a:solidFill>
              </a:rPr>
              <a:t> dual geometry induced by a  divergence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915" y="1081088"/>
            <a:ext cx="11179628" cy="528736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Structure</a:t>
            </a:r>
          </a:p>
          <a:p>
            <a:r>
              <a:rPr lang="en-US" dirty="0"/>
              <a:t> Get a </a:t>
            </a:r>
            <a:r>
              <a:rPr lang="en-US" b="1" dirty="0">
                <a:solidFill>
                  <a:srgbClr val="FF0000"/>
                </a:solidFill>
              </a:rPr>
              <a:t>divergence</a:t>
            </a:r>
            <a:r>
              <a:rPr lang="en-US" dirty="0"/>
              <a:t> (contrast function) from a statistical divergence between parametric distributions. For example,  the </a:t>
            </a:r>
            <a:r>
              <a:rPr lang="en-US" dirty="0" err="1"/>
              <a:t>Kullback-Leibler</a:t>
            </a:r>
            <a:r>
              <a:rPr lang="en-US" dirty="0"/>
              <a:t> divergence between two parametric distributions from a family P: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 err="1"/>
              <a:t>Eguchi</a:t>
            </a:r>
            <a:r>
              <a:rPr lang="en-US" dirty="0"/>
              <a:t> Levi-</a:t>
            </a:r>
            <a:r>
              <a:rPr lang="en-US" dirty="0" err="1"/>
              <a:t>Civita</a:t>
            </a:r>
            <a:r>
              <a:rPr lang="en-US" dirty="0"/>
              <a:t> metric associated to D is  </a:t>
            </a:r>
          </a:p>
          <a:p>
            <a:r>
              <a:rPr lang="en-US" dirty="0" err="1"/>
              <a:t>Eguchi</a:t>
            </a:r>
            <a:r>
              <a:rPr lang="en-US" dirty="0"/>
              <a:t> connection associated to D </a:t>
            </a:r>
          </a:p>
          <a:p>
            <a:r>
              <a:rPr lang="en-US" dirty="0"/>
              <a:t>Define the </a:t>
            </a:r>
            <a:r>
              <a:rPr lang="en-US" b="1" dirty="0">
                <a:solidFill>
                  <a:srgbClr val="FF0000"/>
                </a:solidFill>
              </a:rPr>
              <a:t>dual divergence </a:t>
            </a:r>
            <a:r>
              <a:rPr lang="en-US" dirty="0" err="1"/>
              <a:t>en</a:t>
            </a:r>
            <a:r>
              <a:rPr lang="en-US" dirty="0"/>
              <a:t> by swapping the parameter order:</a:t>
            </a:r>
          </a:p>
          <a:p>
            <a:endParaRPr lang="en-US" dirty="0"/>
          </a:p>
          <a:p>
            <a:r>
              <a:rPr lang="en-US" dirty="0"/>
              <a:t>Get dual affine connections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108" y="795725"/>
            <a:ext cx="3267075" cy="695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7334" y="2703813"/>
            <a:ext cx="4716340" cy="7948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830" y="4907327"/>
            <a:ext cx="4133850" cy="5238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9775" y="3504204"/>
            <a:ext cx="4090987" cy="5373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2865" y="4086188"/>
            <a:ext cx="5589135" cy="52796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1118" y="5888579"/>
            <a:ext cx="3258132" cy="84500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96568" y="5362673"/>
            <a:ext cx="2114550" cy="61912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25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229793" y="2799223"/>
            <a:ext cx="4580239" cy="5519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11229" y="2703813"/>
            <a:ext cx="29767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Parametric divergence</a:t>
            </a:r>
          </a:p>
          <a:p>
            <a:r>
              <a:rPr lang="en-US" sz="2400" b="1" dirty="0">
                <a:solidFill>
                  <a:schemeClr val="accent4"/>
                </a:solidFill>
              </a:rPr>
              <a:t>contrast divergence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061923" y="2829606"/>
            <a:ext cx="2813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Statistical divergence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623544" y="5886548"/>
            <a:ext cx="3492199" cy="794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7A2958-E4EF-4515-A3C7-5C18BD95A170}"/>
              </a:ext>
            </a:extLst>
          </p:cNvPr>
          <p:cNvSpPr txBox="1"/>
          <p:nvPr/>
        </p:nvSpPr>
        <p:spPr>
          <a:xfrm>
            <a:off x="2006335" y="6119724"/>
            <a:ext cx="5180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Levi-</a:t>
            </a:r>
            <a:r>
              <a:rPr kumimoji="1" lang="en-US" altLang="ja-JP" sz="2400" dirty="0" err="1"/>
              <a:t>Civita</a:t>
            </a:r>
            <a:r>
              <a:rPr kumimoji="1" lang="en-US" altLang="ja-JP" sz="2400" dirty="0"/>
              <a:t> connection is recovered from</a:t>
            </a:r>
            <a:endParaRPr kumimoji="1" lang="ja-JP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FA45DA-8604-4902-A275-8F59C5741074}"/>
              </a:ext>
            </a:extLst>
          </p:cNvPr>
          <p:cNvSpPr txBox="1"/>
          <p:nvPr/>
        </p:nvSpPr>
        <p:spPr>
          <a:xfrm>
            <a:off x="6863723" y="770244"/>
            <a:ext cx="50943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Divergence information geometry</a:t>
            </a:r>
          </a:p>
          <a:p>
            <a:pPr algn="ctr"/>
            <a:r>
              <a:rPr kumimoji="1" lang="en-US" altLang="ja-JP" sz="2000" dirty="0"/>
              <a:t>(self dual when divergence is symmetric)</a:t>
            </a:r>
            <a:endParaRPr kumimoji="1" lang="ja-JP" altLang="en-US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35A920-555A-41C3-AE27-C6DBCEC0DBD2}"/>
              </a:ext>
            </a:extLst>
          </p:cNvPr>
          <p:cNvSpPr txBox="1"/>
          <p:nvPr/>
        </p:nvSpPr>
        <p:spPr>
          <a:xfrm>
            <a:off x="8168635" y="3609929"/>
            <a:ext cx="30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-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412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31"/>
    </mc:Choice>
    <mc:Fallback xmlns="">
      <p:transition spd="slow" advTm="6573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932" y="3866808"/>
            <a:ext cx="4286250" cy="7334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109728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f-divergences and their induced connections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534" y="1033350"/>
            <a:ext cx="11556066" cy="5428569"/>
          </a:xfrm>
        </p:spPr>
        <p:txBody>
          <a:bodyPr/>
          <a:lstStyle/>
          <a:p>
            <a:r>
              <a:rPr lang="en-US" dirty="0"/>
              <a:t>Relative entropy or the </a:t>
            </a:r>
            <a:r>
              <a:rPr lang="en-US" dirty="0" err="1"/>
              <a:t>Kullback-Leibler</a:t>
            </a:r>
            <a:r>
              <a:rPr lang="en-US" dirty="0"/>
              <a:t> divergence belongs to a broader class of dissimilarities : </a:t>
            </a:r>
            <a:r>
              <a:rPr lang="en-US" b="1" dirty="0">
                <a:solidFill>
                  <a:srgbClr val="FF0000"/>
                </a:solidFill>
              </a:rPr>
              <a:t>f-divergences</a:t>
            </a:r>
            <a:r>
              <a:rPr lang="en-US" dirty="0"/>
              <a:t>  </a:t>
            </a:r>
            <a:r>
              <a:rPr lang="en-US" b="1" dirty="0">
                <a:solidFill>
                  <a:schemeClr val="accent6"/>
                </a:solidFill>
              </a:rPr>
              <a:t>[Csiszar'63] [Ali&amp;Silvey'66]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Generator f(.) is convex, strictly convex at 1. </a:t>
            </a:r>
          </a:p>
          <a:p>
            <a:pPr marL="0" indent="0">
              <a:buNone/>
            </a:pPr>
            <a:r>
              <a:rPr lang="en-US" dirty="0"/>
              <a:t>  WLOG, fix f'(1)=0 et f''(1)=1 to get a </a:t>
            </a:r>
            <a:r>
              <a:rPr lang="en-US" altLang="ja-JP" b="1" dirty="0">
                <a:solidFill>
                  <a:srgbClr val="FF0000"/>
                </a:solidFill>
              </a:rPr>
              <a:t>standard  </a:t>
            </a:r>
            <a:r>
              <a:rPr lang="en-US" b="1" dirty="0">
                <a:solidFill>
                  <a:srgbClr val="FF0000"/>
                </a:solidFill>
              </a:rPr>
              <a:t>f-divergence</a:t>
            </a:r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Dual f-divergence  </a:t>
            </a:r>
            <a:r>
              <a:rPr lang="en-US" dirty="0"/>
              <a:t>                                                                with</a:t>
            </a:r>
          </a:p>
          <a:p>
            <a:r>
              <a:rPr lang="en-US" dirty="0"/>
              <a:t>The </a:t>
            </a:r>
            <a:r>
              <a:rPr lang="en-US" dirty="0" err="1"/>
              <a:t>Eguchi</a:t>
            </a:r>
            <a:r>
              <a:rPr lang="en-US" dirty="0"/>
              <a:t> induced metric tensor of std f-divergences = Fisher : </a:t>
            </a:r>
          </a:p>
          <a:p>
            <a:r>
              <a:rPr lang="en-US" b="1" dirty="0">
                <a:solidFill>
                  <a:srgbClr val="FF0000"/>
                </a:solidFill>
              </a:rPr>
              <a:t>Induced f-connections</a:t>
            </a:r>
            <a:r>
              <a:rPr lang="en-US" dirty="0"/>
              <a:t>  </a:t>
            </a:r>
            <a:r>
              <a:rPr lang="en-US" dirty="0" err="1"/>
              <a:t>wrt</a:t>
            </a:r>
            <a:r>
              <a:rPr lang="en-US" dirty="0"/>
              <a:t> to f-divergences between distributions of a family P  match with the </a:t>
            </a:r>
            <a:r>
              <a:rPr lang="el-GR" b="1" dirty="0">
                <a:solidFill>
                  <a:srgbClr val="FF0000"/>
                </a:solidFill>
              </a:rPr>
              <a:t>α</a:t>
            </a:r>
            <a:r>
              <a:rPr lang="en-US" b="1" dirty="0">
                <a:solidFill>
                  <a:srgbClr val="FF0000"/>
                </a:solidFill>
              </a:rPr>
              <a:t>-connections of </a:t>
            </a:r>
            <a:r>
              <a:rPr lang="en-US" dirty="0"/>
              <a:t>Amari and Nagaoka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311" y="2121352"/>
            <a:ext cx="3562350" cy="76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5876" y="2187121"/>
            <a:ext cx="2080933" cy="5696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0820" y="2118723"/>
            <a:ext cx="4715723" cy="7437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34550" y="3929738"/>
            <a:ext cx="2457450" cy="5619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44761" y="5925409"/>
            <a:ext cx="3003777" cy="89974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405552" y="5865139"/>
            <a:ext cx="3010581" cy="8997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65772" y="5860925"/>
            <a:ext cx="2454728" cy="903963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26</a:t>
            </a:fld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4306661" y="2317898"/>
            <a:ext cx="701274" cy="4389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03397" y="4491713"/>
            <a:ext cx="2119755" cy="478194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C599D4A-52B4-4225-AE1C-E18B1C710F2B}"/>
              </a:ext>
            </a:extLst>
          </p:cNvPr>
          <p:cNvSpPr txBox="1"/>
          <p:nvPr/>
        </p:nvSpPr>
        <p:spPr>
          <a:xfrm>
            <a:off x="2390893" y="2682468"/>
            <a:ext cx="2463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/>
              <a:t>Separable divergence</a:t>
            </a:r>
            <a:endParaRPr kumimoji="1" lang="ja-JP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5560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997"/>
    </mc:Choice>
    <mc:Fallback xmlns="">
      <p:transition spd="slow" advTm="68997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4" y="-175477"/>
            <a:ext cx="11669486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Statistical distances and information monotonicity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542" y="911224"/>
            <a:ext cx="11038114" cy="5946776"/>
          </a:xfrm>
        </p:spPr>
        <p:txBody>
          <a:bodyPr/>
          <a:lstStyle/>
          <a:p>
            <a:r>
              <a:rPr lang="en-US" dirty="0"/>
              <a:t>Consider a transformation Y=t(X) on random variables between two measurable spaces (deterministic or stochastic, Markov kernel):</a:t>
            </a:r>
          </a:p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Second principle of invariance</a:t>
            </a:r>
            <a:r>
              <a:rPr lang="en-US" dirty="0"/>
              <a:t>: We should not increase the power of discrimination of divergences by a transformation: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Fisher information monotonicity</a:t>
            </a:r>
            <a:r>
              <a:rPr lang="pt-BR" dirty="0"/>
              <a:t>:</a:t>
            </a:r>
          </a:p>
          <a:p>
            <a:r>
              <a:rPr lang="en-US" dirty="0"/>
              <a:t>Equality holds if and only if t(X) is a </a:t>
            </a:r>
            <a:r>
              <a:rPr lang="en-US" b="1" dirty="0">
                <a:solidFill>
                  <a:srgbClr val="FF0000"/>
                </a:solidFill>
              </a:rPr>
              <a:t>sufficient statistic</a:t>
            </a:r>
            <a:endParaRPr lang="en-US" dirty="0"/>
          </a:p>
          <a:p>
            <a:r>
              <a:rPr lang="en-US" dirty="0"/>
              <a:t>A sufficient statistic summarizes all necessary information for inference on the parameter </a:t>
            </a:r>
            <a:r>
              <a:rPr lang="el-GR" dirty="0"/>
              <a:t>θ</a:t>
            </a:r>
            <a:r>
              <a:rPr lang="en-US" dirty="0"/>
              <a:t> (statistical lossless compression): </a:t>
            </a:r>
          </a:p>
          <a:p>
            <a:r>
              <a:rPr lang="en-US" b="1" dirty="0">
                <a:solidFill>
                  <a:srgbClr val="FF0000"/>
                </a:solidFill>
              </a:rPr>
              <a:t>Theorem: f-divergences are the only separable monotone divergences</a:t>
            </a:r>
            <a:endParaRPr lang="en-US" b="1" u="sng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4" descr="\mathrm{Pr}(x|\theta)=\mathrm{Pr}(x|t)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946" y="5637513"/>
            <a:ext cx="3086855" cy="49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6912" y="1691608"/>
            <a:ext cx="3648075" cy="5905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1380" y="1715420"/>
            <a:ext cx="1838325" cy="5429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8863" y="3144094"/>
            <a:ext cx="5191125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7005" y="2765382"/>
            <a:ext cx="3743395" cy="156345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6604" y="4051987"/>
            <a:ext cx="2687545" cy="65576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38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999"/>
    </mc:Choice>
    <mc:Fallback xmlns="">
      <p:transition spd="slow" advTm="58999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958" y="2613105"/>
            <a:ext cx="4273413" cy="815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22" y="-195348"/>
            <a:ext cx="11993378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Exponential families have finite dim. sufficient statistic 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622" y="762736"/>
            <a:ext cx="11794756" cy="5455502"/>
          </a:xfrm>
        </p:spPr>
        <p:txBody>
          <a:bodyPr>
            <a:normAutofit/>
          </a:bodyPr>
          <a:lstStyle/>
          <a:p>
            <a:r>
              <a:rPr lang="en-US" dirty="0"/>
              <a:t>An exponential family is a set of parametric distributions with density which can be expressed canonically as 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whereF</a:t>
            </a:r>
            <a:r>
              <a:rPr lang="en-US" dirty="0"/>
              <a:t> is an analytic and </a:t>
            </a:r>
            <a:r>
              <a:rPr lang="en-US" b="1" dirty="0" err="1">
                <a:solidFill>
                  <a:srgbClr val="FF0000"/>
                </a:solidFill>
              </a:rPr>
              <a:t>stricty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convexe</a:t>
            </a:r>
            <a:r>
              <a:rPr lang="en-US" b="1" dirty="0">
                <a:solidFill>
                  <a:srgbClr val="FF0000"/>
                </a:solidFill>
              </a:rPr>
              <a:t> and differentiable function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606" y="1370732"/>
            <a:ext cx="469840" cy="425093"/>
          </a:xfrm>
          <a:prstGeom prst="rect">
            <a:avLst/>
          </a:prstGeom>
        </p:spPr>
      </p:pic>
      <p:pic>
        <p:nvPicPr>
          <p:cNvPr id="17410" name="Picture 2" descr="\Theta = \left\{ \theta \ :\ \int \exp( \theta x)\mathrm{d}\mu(x)&lt;\infty\right\}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10" y="4240817"/>
            <a:ext cx="4877205" cy="475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98622" y="2788248"/>
            <a:ext cx="539051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Natural parameter space for full EFs</a:t>
            </a:r>
          </a:p>
        </p:txBody>
      </p:sp>
      <p:sp>
        <p:nvSpPr>
          <p:cNvPr id="8" name="Rectangle 7"/>
          <p:cNvSpPr/>
          <p:nvPr/>
        </p:nvSpPr>
        <p:spPr>
          <a:xfrm>
            <a:off x="7587446" y="1426094"/>
            <a:ext cx="3600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eg.</a:t>
            </a:r>
            <a:r>
              <a:rPr lang="en-US" dirty="0"/>
              <a:t>, Lebesgue or counting measure)</a:t>
            </a:r>
          </a:p>
        </p:txBody>
      </p:sp>
      <p:sp>
        <p:nvSpPr>
          <p:cNvPr id="9" name="Rectangle 8"/>
          <p:cNvSpPr/>
          <p:nvPr/>
        </p:nvSpPr>
        <p:spPr>
          <a:xfrm>
            <a:off x="5292004" y="2788248"/>
            <a:ext cx="60984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F :  log partition function or cumulant function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0915" y="3404129"/>
            <a:ext cx="6444146" cy="3370908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28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A663A2C-B898-4B52-B43B-5891E06A17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86901" y="1716918"/>
            <a:ext cx="4608410" cy="51453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E050132-FA7C-4949-8BBE-A375BB215C35}"/>
              </a:ext>
            </a:extLst>
          </p:cNvPr>
          <p:cNvSpPr/>
          <p:nvPr/>
        </p:nvSpPr>
        <p:spPr>
          <a:xfrm>
            <a:off x="6602496" y="1831237"/>
            <a:ext cx="55699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By default, scalar product = Euclidean inner product</a:t>
            </a:r>
          </a:p>
        </p:txBody>
      </p:sp>
    </p:spTree>
    <p:extLst>
      <p:ext uri="{BB962C8B-B14F-4D97-AF65-F5344CB8AC3E}">
        <p14:creationId xmlns:p14="http://schemas.microsoft.com/office/powerpoint/2010/main" val="274811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788"/>
    </mc:Choice>
    <mc:Fallback xmlns="">
      <p:transition spd="slow" advTm="53788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274" y="0"/>
            <a:ext cx="12057321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Information geometry of exponential families: Dually flat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68995" y="1237382"/>
            <a:ext cx="4743450" cy="58102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34162" y="1268886"/>
            <a:ext cx="11249837" cy="56635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Statistical model:  natural exp. family</a:t>
            </a:r>
          </a:p>
          <a:p>
            <a:pPr marL="0" indent="0">
              <a:buNone/>
            </a:pPr>
            <a:r>
              <a:rPr lang="en-US" dirty="0"/>
              <a:t>   or more generally</a:t>
            </a:r>
          </a:p>
          <a:p>
            <a:r>
              <a:rPr lang="en-US" dirty="0"/>
              <a:t>Exponential connection and dual mixture connection are both flat:  </a:t>
            </a:r>
            <a:endParaRPr lang="en-US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Dually flat spaces of exponential families  </a:t>
            </a:r>
            <a:r>
              <a:rPr lang="en-US" dirty="0"/>
              <a:t>:</a:t>
            </a:r>
          </a:p>
          <a:p>
            <a:r>
              <a:rPr lang="en-US" dirty="0"/>
              <a:t>Fisher information metric is a Hessian metric </a:t>
            </a:r>
          </a:p>
          <a:p>
            <a:r>
              <a:rPr lang="en-US" dirty="0"/>
              <a:t>By using the</a:t>
            </a:r>
            <a:r>
              <a:rPr lang="en-US" altLang="ja-JP" dirty="0"/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Legendre-</a:t>
            </a:r>
            <a:r>
              <a:rPr lang="en-US" altLang="ja-JP" b="1" dirty="0" err="1">
                <a:solidFill>
                  <a:srgbClr val="FF0000"/>
                </a:solidFill>
              </a:rPr>
              <a:t>Fenchel</a:t>
            </a:r>
            <a:r>
              <a:rPr lang="en-US" altLang="ja-JP" b="1" dirty="0">
                <a:solidFill>
                  <a:srgbClr val="FF0000"/>
                </a:solidFill>
              </a:rPr>
              <a:t> transformation</a:t>
            </a:r>
            <a:r>
              <a:rPr lang="en-US" b="1" dirty="0">
                <a:solidFill>
                  <a:srgbClr val="FF0000"/>
                </a:solidFill>
              </a:rPr>
              <a:t>,</a:t>
            </a:r>
            <a:r>
              <a:rPr lang="en-US" dirty="0"/>
              <a:t> we get a dual coordinate system eta</a:t>
            </a:r>
          </a:p>
          <a:p>
            <a:r>
              <a:rPr lang="en-US" dirty="0"/>
              <a:t>Moment or mean parameterization:</a:t>
            </a:r>
          </a:p>
          <a:p>
            <a:endParaRPr lang="en-US" dirty="0"/>
          </a:p>
          <a:p>
            <a:r>
              <a:rPr lang="en-US" dirty="0"/>
              <a:t>Fisher information matrix can be expressed in the moment parameter: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4302" y="2802697"/>
            <a:ext cx="2205298" cy="5491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8199" y="3289039"/>
            <a:ext cx="4419638" cy="5603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4478" y="4201814"/>
            <a:ext cx="6279648" cy="6113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29095" y="1746876"/>
            <a:ext cx="2066925" cy="6000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5440" y="6139825"/>
            <a:ext cx="3324886" cy="610366"/>
          </a:xfrm>
          <a:prstGeom prst="rect">
            <a:avLst/>
          </a:prstGeom>
        </p:spPr>
      </p:pic>
      <p:pic>
        <p:nvPicPr>
          <p:cNvPr id="12" name="Picture 2" descr="Amazon | The Geometry of Hessian Structures | Shima, Hirohiko |  Differential Geometry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5350" y="4218506"/>
            <a:ext cx="1104250" cy="1635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60106" y="1738629"/>
            <a:ext cx="4446541" cy="536790"/>
          </a:xfrm>
          <a:prstGeom prst="rect">
            <a:avLst/>
          </a:prstGeom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8D241183-B1A3-4726-8AAB-2179A52F29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3376" y="5174488"/>
            <a:ext cx="2066925" cy="60007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6DA23AF-2FC3-442F-BACC-4B59D3150F05}"/>
              </a:ext>
            </a:extLst>
          </p:cNvPr>
          <p:cNvSpPr/>
          <p:nvPr/>
        </p:nvSpPr>
        <p:spPr>
          <a:xfrm>
            <a:off x="6289040" y="5174488"/>
            <a:ext cx="2161261" cy="4957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6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06"/>
    </mc:Choice>
    <mc:Fallback xmlns="">
      <p:transition spd="slow" advTm="6570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025" y="6123752"/>
            <a:ext cx="6657975" cy="7143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2421" y="4883091"/>
            <a:ext cx="7127162" cy="765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56" y="1256822"/>
            <a:ext cx="11277249" cy="4351338"/>
          </a:xfrm>
        </p:spPr>
        <p:txBody>
          <a:bodyPr/>
          <a:lstStyle/>
          <a:p>
            <a:r>
              <a:rPr lang="en-US" dirty="0"/>
              <a:t>Which </a:t>
            </a:r>
            <a:r>
              <a:rPr lang="en-US" b="1" dirty="0">
                <a:solidFill>
                  <a:srgbClr val="FF0000"/>
                </a:solidFill>
              </a:rPr>
              <a:t>invariance principles</a:t>
            </a:r>
            <a:r>
              <a:rPr lang="en-US" dirty="0"/>
              <a:t> shall be satisfied by the geometric structures and the distances between statistical models </a:t>
            </a:r>
          </a:p>
          <a:p>
            <a:r>
              <a:rPr lang="en-US" b="1" u="sng" dirty="0">
                <a:solidFill>
                  <a:srgbClr val="FF0000"/>
                </a:solidFill>
              </a:rPr>
              <a:t>First invariance principle</a:t>
            </a:r>
            <a:r>
              <a:rPr lang="en-US" dirty="0"/>
              <a:t>: If we parameter Gaussians by </a:t>
            </a:r>
            <a:r>
              <a:rPr lang="en-US" b="1" dirty="0"/>
              <a:t>(</a:t>
            </a:r>
            <a:r>
              <a:rPr lang="el-GR" b="1" dirty="0"/>
              <a:t>μ</a:t>
            </a:r>
            <a:r>
              <a:rPr lang="en-US" b="1" dirty="0"/>
              <a:t>,</a:t>
            </a:r>
            <a:r>
              <a:rPr lang="el-GR" b="1" dirty="0"/>
              <a:t>σ</a:t>
            </a:r>
            <a:r>
              <a:rPr lang="en-US" b="1" baseline="30000" dirty="0"/>
              <a:t>2</a:t>
            </a:r>
            <a:r>
              <a:rPr lang="en-US" b="1" dirty="0"/>
              <a:t>)</a:t>
            </a:r>
            <a:r>
              <a:rPr lang="en-US" dirty="0"/>
              <a:t> or </a:t>
            </a:r>
            <a:r>
              <a:rPr lang="en-US" b="1" dirty="0"/>
              <a:t>(</a:t>
            </a:r>
            <a:r>
              <a:rPr lang="el-GR" b="1" dirty="0"/>
              <a:t>μ</a:t>
            </a:r>
            <a:r>
              <a:rPr lang="en-US" b="1" dirty="0"/>
              <a:t>,log(</a:t>
            </a:r>
            <a:r>
              <a:rPr lang="el-GR" b="1" dirty="0"/>
              <a:t>σ</a:t>
            </a:r>
            <a:r>
              <a:rPr lang="en-US" b="1" dirty="0"/>
              <a:t>)) </a:t>
            </a:r>
            <a:r>
              <a:rPr lang="en-US" dirty="0"/>
              <a:t>instead of </a:t>
            </a:r>
            <a:r>
              <a:rPr lang="en-US" b="1" dirty="0"/>
              <a:t>(</a:t>
            </a:r>
            <a:r>
              <a:rPr lang="el-GR" b="1" dirty="0"/>
              <a:t>μ</a:t>
            </a:r>
            <a:r>
              <a:rPr lang="en-US" b="1" dirty="0"/>
              <a:t>,</a:t>
            </a:r>
            <a:r>
              <a:rPr lang="el-GR" b="1" dirty="0"/>
              <a:t>σ</a:t>
            </a:r>
            <a:r>
              <a:rPr lang="en-US" b="1" dirty="0"/>
              <a:t>)</a:t>
            </a:r>
            <a:r>
              <a:rPr lang="en-US" dirty="0"/>
              <a:t>, it should not change their distances nor the interpolating paths called ``</a:t>
            </a:r>
            <a:r>
              <a:rPr lang="en-US" b="1" dirty="0">
                <a:solidFill>
                  <a:srgbClr val="FF0000"/>
                </a:solidFill>
              </a:rPr>
              <a:t>g</a:t>
            </a:r>
            <a:r>
              <a:rPr lang="pt-BR" b="1" dirty="0">
                <a:solidFill>
                  <a:srgbClr val="FF0000"/>
                </a:solidFill>
              </a:rPr>
              <a:t>e</a:t>
            </a:r>
            <a:r>
              <a:rPr lang="en-US" b="1" dirty="0">
                <a:solidFill>
                  <a:srgbClr val="FF0000"/>
                </a:solidFill>
              </a:rPr>
              <a:t>od</a:t>
            </a:r>
            <a:r>
              <a:rPr lang="pt-BR" b="1" dirty="0">
                <a:solidFill>
                  <a:srgbClr val="FF0000"/>
                </a:solidFill>
              </a:rPr>
              <a:t>e</a:t>
            </a:r>
            <a:r>
              <a:rPr lang="en-US" b="1" dirty="0" err="1">
                <a:solidFill>
                  <a:srgbClr val="FF0000"/>
                </a:solidFill>
              </a:rPr>
              <a:t>sics</a:t>
            </a:r>
            <a:r>
              <a:rPr lang="en-US" dirty="0"/>
              <a:t>''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1110" y="0"/>
            <a:ext cx="115135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1"/>
                </a:solidFill>
              </a:rPr>
              <a:t>What is information geometry? </a:t>
            </a:r>
            <a:r>
              <a:rPr lang="en-US" b="1" dirty="0">
                <a:solidFill>
                  <a:schemeClr val="accent1"/>
                </a:solidFill>
              </a:rPr>
              <a:t>(2/4)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7944" y="5553938"/>
            <a:ext cx="5534025" cy="76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4020" y="3366412"/>
            <a:ext cx="8506306" cy="161674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5850" y="4983161"/>
            <a:ext cx="386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Same family of Gaussians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6343" y="5709938"/>
            <a:ext cx="419217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Thus we need these</a:t>
            </a:r>
          </a:p>
          <a:p>
            <a:r>
              <a:rPr lang="en-US" sz="2800" b="1" dirty="0">
                <a:solidFill>
                  <a:srgbClr val="FFC000"/>
                </a:solidFill>
              </a:rPr>
              <a:t>two invariance properties</a:t>
            </a:r>
            <a:r>
              <a:rPr lang="en-US" sz="2800" dirty="0"/>
              <a:t>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1632857" y="2209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207734" y="5711785"/>
            <a:ext cx="457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>
                <a:solidFill>
                  <a:srgbClr val="202124"/>
                </a:solidFill>
                <a:latin typeface="arial" panose="020B0604020202020204" pitchFamily="34" charset="0"/>
              </a:rPr>
              <a:t>①</a:t>
            </a: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170037" y="6368143"/>
            <a:ext cx="213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/>
              <a:t>②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9710057" y="4863652"/>
            <a:ext cx="457200" cy="226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517281" y="5527383"/>
            <a:ext cx="457200" cy="226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822897" y="5000339"/>
            <a:ext cx="313676" cy="4703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38ACF-C7E3-4047-89BF-7381FE125C94}"/>
              </a:ext>
            </a:extLst>
          </p:cNvPr>
          <p:cNvSpPr txBox="1"/>
          <p:nvPr/>
        </p:nvSpPr>
        <p:spPr>
          <a:xfrm>
            <a:off x="134973" y="3598491"/>
            <a:ext cx="21390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dirty="0"/>
              <a:t>Euclidean distance</a:t>
            </a:r>
          </a:p>
          <a:p>
            <a:pPr algn="ctr"/>
            <a:r>
              <a:rPr kumimoji="1" lang="en-US" altLang="ja-JP" dirty="0"/>
              <a:t>between parameters</a:t>
            </a:r>
          </a:p>
          <a:p>
            <a:pPr algn="ctr"/>
            <a:r>
              <a:rPr kumimoji="1" lang="en-US" altLang="ja-JP" dirty="0"/>
              <a:t>not invariant!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6476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239"/>
    </mc:Choice>
    <mc:Fallback xmlns="">
      <p:transition spd="slow" advTm="55239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591" y="1122890"/>
            <a:ext cx="5042158" cy="367282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530" y="783634"/>
            <a:ext cx="11600872" cy="52343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primal and dual geodesics are </a:t>
            </a:r>
            <a:r>
              <a:rPr lang="en-US" b="1" dirty="0">
                <a:solidFill>
                  <a:srgbClr val="FF0000"/>
                </a:solidFill>
              </a:rPr>
              <a:t>line segments </a:t>
            </a:r>
            <a:r>
              <a:rPr lang="en-US" dirty="0"/>
              <a:t> in the affine theta and eta coordinate system: 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dually flat spaces, there is a </a:t>
            </a:r>
            <a:r>
              <a:rPr lang="en-US" b="1" dirty="0">
                <a:solidFill>
                  <a:srgbClr val="FF0000"/>
                </a:solidFill>
              </a:rPr>
              <a:t>canonical divergence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The Bregman divergence. </a:t>
            </a:r>
            <a:r>
              <a:rPr lang="en-US" dirty="0"/>
              <a:t> For exponential families, this Bregman divergence amounts to the </a:t>
            </a:r>
            <a:r>
              <a:rPr lang="en-US" b="1" dirty="0">
                <a:solidFill>
                  <a:schemeClr val="accent4"/>
                </a:solidFill>
              </a:rPr>
              <a:t>dual divergence of the </a:t>
            </a:r>
            <a:r>
              <a:rPr lang="en-US" b="1" dirty="0" err="1">
                <a:solidFill>
                  <a:schemeClr val="accent4"/>
                </a:solidFill>
              </a:rPr>
              <a:t>Kullback-Leibler</a:t>
            </a:r>
            <a:r>
              <a:rPr lang="en-US" b="1" dirty="0">
                <a:solidFill>
                  <a:schemeClr val="accent4"/>
                </a:solidFill>
              </a:rPr>
              <a:t> divergence </a:t>
            </a:r>
            <a:r>
              <a:rPr lang="en-US" dirty="0"/>
              <a:t> (=reverse KLD) between corresponding densities :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45558" y="-237229"/>
            <a:ext cx="1205732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accent1"/>
                </a:solidFill>
              </a:rPr>
              <a:t>Dually flat spaces with Hessian structures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7512" y="2830186"/>
            <a:ext cx="3838575" cy="7524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7512" y="3720969"/>
            <a:ext cx="3895725" cy="752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4050" y="2063473"/>
            <a:ext cx="2066925" cy="6000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0160" y="6018014"/>
            <a:ext cx="7686675" cy="63817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30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7598" y="2975590"/>
            <a:ext cx="21473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Primal geodesic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56177" y="3866373"/>
            <a:ext cx="19165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Dual geodesic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3803B84-2D5A-43AC-A008-168D2567F8CC}"/>
              </a:ext>
            </a:extLst>
          </p:cNvPr>
          <p:cNvCxnSpPr>
            <a:cxnSpLocks/>
          </p:cNvCxnSpPr>
          <p:nvPr/>
        </p:nvCxnSpPr>
        <p:spPr>
          <a:xfrm flipV="1">
            <a:off x="3748814" y="6656189"/>
            <a:ext cx="2509746" cy="1926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9CC0CD2E-7BB1-4424-8314-6A26E6DE6987}"/>
              </a:ext>
            </a:extLst>
          </p:cNvPr>
          <p:cNvSpPr/>
          <p:nvPr/>
        </p:nvSpPr>
        <p:spPr>
          <a:xfrm>
            <a:off x="3132223" y="5792645"/>
            <a:ext cx="792480" cy="3629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094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435"/>
    </mc:Choice>
    <mc:Fallback xmlns="">
      <p:transition spd="slow" advTm="69435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46" y="2630533"/>
            <a:ext cx="7790178" cy="41490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190" y="3073944"/>
            <a:ext cx="6036852" cy="12847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526" y="-203693"/>
            <a:ext cx="12008595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Visualizing a Bregman divergence as a vertical gap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312" y="881461"/>
            <a:ext cx="11442291" cy="4351338"/>
          </a:xfrm>
        </p:spPr>
        <p:txBody>
          <a:bodyPr/>
          <a:lstStyle/>
          <a:p>
            <a:r>
              <a:rPr lang="en-US" dirty="0"/>
              <a:t>Let F(</a:t>
            </a:r>
            <a:r>
              <a:rPr lang="el-GR" dirty="0"/>
              <a:t>θ</a:t>
            </a:r>
            <a:r>
              <a:rPr lang="en-US" dirty="0"/>
              <a:t>) be a strictly convex and differentiable function defined on an open convex domain </a:t>
            </a:r>
            <a:r>
              <a:rPr lang="el-GR" dirty="0"/>
              <a:t>ϴ</a:t>
            </a:r>
            <a:endParaRPr lang="en-US" dirty="0"/>
          </a:p>
          <a:p>
            <a:r>
              <a:rPr lang="en-US" dirty="0"/>
              <a:t> Bregman divergence interpreted as the vertical gap between</a:t>
            </a:r>
          </a:p>
          <a:p>
            <a:pPr marL="0" indent="0">
              <a:buNone/>
            </a:pPr>
            <a:r>
              <a:rPr lang="en-US" dirty="0"/>
              <a:t> point (</a:t>
            </a:r>
            <a:r>
              <a:rPr lang="el-GR" dirty="0"/>
              <a:t>θ</a:t>
            </a:r>
            <a:r>
              <a:rPr lang="en-US" baseline="-25000" dirty="0"/>
              <a:t>1, </a:t>
            </a:r>
            <a:r>
              <a:rPr lang="en-US" dirty="0"/>
              <a:t>F(</a:t>
            </a:r>
            <a:r>
              <a:rPr lang="el-GR" dirty="0"/>
              <a:t>θ</a:t>
            </a:r>
            <a:r>
              <a:rPr lang="en-US" baseline="-25000" dirty="0"/>
              <a:t>1</a:t>
            </a:r>
            <a:r>
              <a:rPr lang="en-US" dirty="0"/>
              <a:t>)) and the linear approximation of F(</a:t>
            </a:r>
            <a:r>
              <a:rPr lang="el-GR" dirty="0"/>
              <a:t>θ</a:t>
            </a:r>
            <a:r>
              <a:rPr lang="en-US" dirty="0"/>
              <a:t>) </a:t>
            </a:r>
            <a:r>
              <a:rPr lang="pt-BR" dirty="0"/>
              <a:t>at </a:t>
            </a:r>
            <a:r>
              <a:rPr lang="en-US" dirty="0"/>
              <a:t> </a:t>
            </a:r>
            <a:r>
              <a:rPr lang="el-GR" dirty="0"/>
              <a:t>θ</a:t>
            </a:r>
            <a:r>
              <a:rPr lang="en-US" baseline="-25000" dirty="0"/>
              <a:t>2 </a:t>
            </a:r>
            <a:r>
              <a:rPr lang="en-US" dirty="0"/>
              <a:t> </a:t>
            </a:r>
            <a:r>
              <a:rPr lang="pt-BR" dirty="0"/>
              <a:t>evaluated at </a:t>
            </a:r>
            <a:r>
              <a:rPr lang="en-US" dirty="0"/>
              <a:t> </a:t>
            </a:r>
            <a:r>
              <a:rPr lang="el-GR" dirty="0"/>
              <a:t>θ</a:t>
            </a:r>
            <a:r>
              <a:rPr lang="en-US" baseline="-25000" dirty="0"/>
              <a:t>1</a:t>
            </a:r>
            <a:r>
              <a:rPr lang="en-US" dirty="0"/>
              <a:t> :</a:t>
            </a:r>
            <a:endParaRPr lang="en-US" baseline="-25000" dirty="0"/>
          </a:p>
        </p:txBody>
      </p:sp>
      <p:sp>
        <p:nvSpPr>
          <p:cNvPr id="4" name="TextBox 3"/>
          <p:cNvSpPr txBox="1"/>
          <p:nvPr/>
        </p:nvSpPr>
        <p:spPr>
          <a:xfrm>
            <a:off x="9907215" y="6317953"/>
            <a:ext cx="2221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[Bregman 1967]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996068" y="4036741"/>
            <a:ext cx="3546088" cy="1323703"/>
          </a:xfrm>
          <a:prstGeom prst="line">
            <a:avLst/>
          </a:prstGeom>
          <a:ln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2698595" y="5107259"/>
            <a:ext cx="11151" cy="401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3401122" y="4819293"/>
            <a:ext cx="11151" cy="401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3112309" y="4959001"/>
            <a:ext cx="11151" cy="401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7609458" y="4335871"/>
            <a:ext cx="4202430" cy="4571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516464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68"/>
    </mc:Choice>
    <mc:Fallback xmlns="">
      <p:transition spd="slow" advTm="33268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031" y="1461755"/>
            <a:ext cx="11365230" cy="4732491"/>
          </a:xfrm>
        </p:spPr>
        <p:txBody>
          <a:bodyPr>
            <a:normAutofit/>
          </a:bodyPr>
          <a:lstStyle/>
          <a:p>
            <a:r>
              <a:rPr lang="en-US" dirty="0"/>
              <a:t>Dual </a:t>
            </a:r>
            <a:r>
              <a:rPr lang="en-US" b="1" u="sng" dirty="0"/>
              <a:t>Legendre-type</a:t>
            </a:r>
            <a:r>
              <a:rPr lang="en-US" dirty="0"/>
              <a:t> functions</a:t>
            </a:r>
          </a:p>
          <a:p>
            <a:r>
              <a:rPr lang="en-US" dirty="0"/>
              <a:t>Convex conjugate of F  is </a:t>
            </a:r>
          </a:p>
          <a:p>
            <a:r>
              <a:rPr lang="en-US" b="1" dirty="0" err="1">
                <a:solidFill>
                  <a:srgbClr val="FF0000"/>
                </a:solidFill>
              </a:rPr>
              <a:t>Fenchel</a:t>
            </a:r>
            <a:r>
              <a:rPr lang="en-US" b="1" dirty="0">
                <a:solidFill>
                  <a:srgbClr val="FF0000"/>
                </a:solidFill>
              </a:rPr>
              <a:t>-Young inequality</a:t>
            </a:r>
            <a:r>
              <a:rPr lang="en-US" dirty="0"/>
              <a:t> 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with equality holding if and only if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FF0000"/>
                </a:solidFill>
              </a:rPr>
              <a:t>Fenchel</a:t>
            </a:r>
            <a:r>
              <a:rPr lang="en-US" b="1" dirty="0">
                <a:solidFill>
                  <a:srgbClr val="FF0000"/>
                </a:solidFill>
              </a:rPr>
              <a:t>-Young</a:t>
            </a:r>
            <a:r>
              <a:rPr lang="en-US" dirty="0"/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divergence  </a:t>
            </a:r>
            <a:r>
              <a:rPr lang="en-US" dirty="0"/>
              <a:t>make use of the mixed coordinate systems  </a:t>
            </a:r>
            <a:r>
              <a:rPr lang="el-GR" dirty="0"/>
              <a:t>θ</a:t>
            </a:r>
            <a:r>
              <a:rPr lang="en-US" dirty="0"/>
              <a:t> et </a:t>
            </a:r>
            <a:r>
              <a:rPr lang="el-GR" dirty="0"/>
              <a:t>η</a:t>
            </a:r>
            <a:r>
              <a:rPr lang="en-US" dirty="0"/>
              <a:t>  to express a Bregman  divergence as                                              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-7032"/>
            <a:ext cx="123444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Mixed coordinates and the Legendre-</a:t>
            </a:r>
            <a:r>
              <a:rPr lang="en-US" sz="4000" b="1" dirty="0" err="1">
                <a:solidFill>
                  <a:schemeClr val="accent1"/>
                </a:solidFill>
              </a:rPr>
              <a:t>Fenchel</a:t>
            </a:r>
            <a:r>
              <a:rPr lang="en-US" sz="4000" b="1" dirty="0">
                <a:solidFill>
                  <a:schemeClr val="accent1"/>
                </a:solidFill>
              </a:rPr>
              <a:t> divergence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893" y="1419969"/>
            <a:ext cx="1733550" cy="5810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2972" y="1484385"/>
            <a:ext cx="1466850" cy="457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9893" y="1899755"/>
            <a:ext cx="4371975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6051" y="2615065"/>
            <a:ext cx="4037344" cy="6749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3739" y="3395749"/>
            <a:ext cx="2029656" cy="68428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0437" y="5692468"/>
            <a:ext cx="8118489" cy="77579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 flipV="1">
            <a:off x="2254102" y="5603718"/>
            <a:ext cx="8226005" cy="8645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Left-Right Arrow 1"/>
          <p:cNvSpPr/>
          <p:nvPr/>
        </p:nvSpPr>
        <p:spPr>
          <a:xfrm>
            <a:off x="6828798" y="1465812"/>
            <a:ext cx="1668780" cy="51277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81464" y="2081343"/>
            <a:ext cx="1879389" cy="45479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49501" y="4944947"/>
            <a:ext cx="3666941" cy="46876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075823" y="2578362"/>
            <a:ext cx="18598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Gradient</a:t>
            </a:r>
          </a:p>
          <a:p>
            <a:pPr algn="ctr"/>
            <a:r>
              <a:rPr lang="en-US" sz="2400" dirty="0"/>
              <a:t>are inverse</a:t>
            </a:r>
          </a:p>
          <a:p>
            <a:pPr algn="ctr"/>
            <a:r>
              <a:rPr lang="en-US" sz="2400" dirty="0"/>
              <a:t>of each other</a:t>
            </a:r>
            <a:endParaRPr lang="fr-FR" sz="2400" dirty="0"/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5166051" y="3276237"/>
            <a:ext cx="3765298" cy="13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9941442" y="2000995"/>
            <a:ext cx="2158409" cy="185436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4877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83"/>
    </mc:Choice>
    <mc:Fallback xmlns="">
      <p:transition spd="slow" advTm="38783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366" y="-88752"/>
            <a:ext cx="1201648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Dual Bregman </a:t>
            </a:r>
            <a:r>
              <a:rPr lang="en-US" altLang="ja-JP" sz="4000" b="1" dirty="0">
                <a:solidFill>
                  <a:schemeClr val="accent1"/>
                </a:solidFill>
              </a:rPr>
              <a:t>and dual </a:t>
            </a:r>
            <a:r>
              <a:rPr lang="en-US" altLang="ja-JP" sz="4000" b="1" dirty="0" err="1">
                <a:solidFill>
                  <a:schemeClr val="accent1"/>
                </a:solidFill>
              </a:rPr>
              <a:t>Fenchel</a:t>
            </a:r>
            <a:r>
              <a:rPr lang="en-US" altLang="ja-JP" sz="4000" b="1" dirty="0">
                <a:solidFill>
                  <a:schemeClr val="accent1"/>
                </a:solidFill>
              </a:rPr>
              <a:t>-Young </a:t>
            </a:r>
            <a:r>
              <a:rPr lang="en-US" sz="4000" b="1" dirty="0">
                <a:solidFill>
                  <a:schemeClr val="accent1"/>
                </a:solidFill>
              </a:rPr>
              <a:t>divergences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366" y="688562"/>
            <a:ext cx="11377620" cy="4351338"/>
          </a:xfrm>
        </p:spPr>
        <p:txBody>
          <a:bodyPr>
            <a:normAutofit/>
          </a:bodyPr>
          <a:lstStyle/>
          <a:p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Identity for dual Bregman divergences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2400" dirty="0"/>
              <a:t>  (The Bregman divergence coincides with the reverse Bregman divergence for the convex dual generator)</a:t>
            </a:r>
          </a:p>
          <a:p>
            <a:endParaRPr lang="en-US" dirty="0"/>
          </a:p>
          <a:p>
            <a:r>
              <a:rPr lang="en-US" dirty="0"/>
              <a:t>By definition, dual divergence = divergence on swapped parameter order:</a:t>
            </a:r>
          </a:p>
          <a:p>
            <a:pPr marL="0" indent="0">
              <a:buNone/>
            </a:pPr>
            <a:r>
              <a:rPr lang="en-US" dirty="0"/>
              <a:t> 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dirty="0"/>
              <a:t>Thus in a dually flat space, we can write the canonical divergence as 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035" y="1003637"/>
            <a:ext cx="4052203" cy="6604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0041" y="3401999"/>
            <a:ext cx="3312197" cy="5040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896" y="5081077"/>
            <a:ext cx="11242713" cy="110078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89547" y="4964979"/>
            <a:ext cx="11426933" cy="11757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6334780"/>
            <a:ext cx="11246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On a Bregman manifold, we can thus get 2</a:t>
            </a:r>
            <a:r>
              <a:rPr lang="en-US" sz="2800" baseline="30000" dirty="0"/>
              <a:t>n</a:t>
            </a:r>
            <a:r>
              <a:rPr lang="en-US" sz="2800" dirty="0"/>
              <a:t> equivalent formula with n terms</a:t>
            </a:r>
          </a:p>
        </p:txBody>
      </p:sp>
    </p:spTree>
    <p:extLst>
      <p:ext uri="{BB962C8B-B14F-4D97-AF65-F5344CB8AC3E}">
        <p14:creationId xmlns:p14="http://schemas.microsoft.com/office/powerpoint/2010/main" val="86758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53"/>
    </mc:Choice>
    <mc:Fallback xmlns="">
      <p:transition spd="slow" advTm="39353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981" y="-113340"/>
            <a:ext cx="1183403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Generalized Pythagoras theorem in dually flat spaces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12" y="1199232"/>
            <a:ext cx="8014539" cy="42423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4243" y="2304787"/>
            <a:ext cx="3810000" cy="381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07612" y="817524"/>
            <a:ext cx="50300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Generalized Pythagoras’ theorem</a:t>
            </a:r>
          </a:p>
        </p:txBody>
      </p:sp>
      <p:pic>
        <p:nvPicPr>
          <p:cNvPr id="4098" name="Picture 2" descr="Pythagorean theorem - How to use Pythagoras theorem with example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738" y="3091507"/>
            <a:ext cx="3249649" cy="2383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8033500" y="871167"/>
            <a:ext cx="3670107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Pythagoras’ theorem in </a:t>
            </a:r>
          </a:p>
          <a:p>
            <a:pPr algn="ctr"/>
            <a:r>
              <a:rPr lang="en-US" sz="2400" b="1" dirty="0">
                <a:solidFill>
                  <a:srgbClr val="FFC000"/>
                </a:solidFill>
              </a:rPr>
              <a:t>the Euclidian geometry</a:t>
            </a:r>
          </a:p>
          <a:p>
            <a:pPr algn="ctr"/>
            <a:r>
              <a:rPr lang="en-US" sz="2400" b="1" dirty="0">
                <a:solidFill>
                  <a:srgbClr val="FFC000"/>
                </a:solidFill>
              </a:rPr>
              <a:t>Self-dual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318815" y="1481668"/>
            <a:ext cx="32568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orthogonalit</a:t>
            </a:r>
            <a:r>
              <a:rPr lang="pt-BR" sz="2400" b="1" dirty="0">
                <a:solidFill>
                  <a:srgbClr val="FF0000"/>
                </a:solidFill>
              </a:rPr>
              <a:t>y</a:t>
            </a:r>
            <a:r>
              <a:rPr lang="en-US" sz="2400" dirty="0"/>
              <a:t> condition: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3500" y="2191883"/>
            <a:ext cx="1667422" cy="58949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542" y="2784462"/>
            <a:ext cx="3077883" cy="58403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347200" y="5187653"/>
            <a:ext cx="2743200" cy="365125"/>
          </a:xfrm>
        </p:spPr>
        <p:txBody>
          <a:bodyPr/>
          <a:lstStyle/>
          <a:p>
            <a:fld id="{BCF37F4C-31FB-45D4-9537-FB0524F13711}" type="slidenum">
              <a:rPr lang="en-US" smtClean="0"/>
              <a:t>34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371432" y="2158027"/>
            <a:ext cx="3998106" cy="6484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13955" y="2238687"/>
            <a:ext cx="1072016" cy="402818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7612912" y="871167"/>
            <a:ext cx="0" cy="374500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8">
            <a:extLst>
              <a:ext uri="{FF2B5EF4-FFF2-40B4-BE49-F238E27FC236}">
                <a16:creationId xmlns:a16="http://schemas.microsoft.com/office/drawing/2014/main" id="{1E0ADAE3-AD3E-4FF1-A3C4-8ADF73CB57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98365" y="6109721"/>
            <a:ext cx="9029700" cy="457200"/>
          </a:xfrm>
          <a:prstGeom prst="rect">
            <a:avLst/>
          </a:prstGeom>
        </p:spPr>
      </p:pic>
      <p:sp>
        <p:nvSpPr>
          <p:cNvPr id="18" name="Rectangle 9">
            <a:extLst>
              <a:ext uri="{FF2B5EF4-FFF2-40B4-BE49-F238E27FC236}">
                <a16:creationId xmlns:a16="http://schemas.microsoft.com/office/drawing/2014/main" id="{3C57705A-DC6F-450B-8E29-56ECB748BFEE}"/>
              </a:ext>
            </a:extLst>
          </p:cNvPr>
          <p:cNvSpPr/>
          <p:nvPr/>
        </p:nvSpPr>
        <p:spPr>
          <a:xfrm>
            <a:off x="854707" y="5489610"/>
            <a:ext cx="81000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Identity of Bregman divergence with three parameters</a:t>
            </a:r>
          </a:p>
        </p:txBody>
      </p:sp>
    </p:spTree>
    <p:extLst>
      <p:ext uri="{BB962C8B-B14F-4D97-AF65-F5344CB8AC3E}">
        <p14:creationId xmlns:p14="http://schemas.microsoft.com/office/powerpoint/2010/main" val="154781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10"/>
    </mc:Choice>
    <mc:Fallback xmlns="">
      <p:transition spd="slow" advTm="5071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942" y="-5933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Information projection uniqueness theorems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23" y="976245"/>
            <a:ext cx="8052374" cy="1523631"/>
          </a:xfrm>
        </p:spPr>
        <p:txBody>
          <a:bodyPr>
            <a:noAutofit/>
          </a:bodyPr>
          <a:lstStyle/>
          <a:p>
            <a:r>
              <a:rPr lang="en-US" dirty="0"/>
              <a:t>Define the </a:t>
            </a:r>
            <a:r>
              <a:rPr lang="en-US" b="1" dirty="0">
                <a:solidFill>
                  <a:srgbClr val="FF0000"/>
                </a:solidFill>
              </a:rPr>
              <a:t>e-projection</a:t>
            </a:r>
            <a:r>
              <a:rPr lang="en-US" dirty="0"/>
              <a:t>  and the </a:t>
            </a:r>
            <a:r>
              <a:rPr lang="en-US" b="1" dirty="0">
                <a:solidFill>
                  <a:srgbClr val="FF0000"/>
                </a:solidFill>
              </a:rPr>
              <a:t>m-projection</a:t>
            </a:r>
            <a:r>
              <a:rPr lang="en-US" dirty="0"/>
              <a:t> of a point onto a submanifold with respect to the affine connections  ∇</a:t>
            </a:r>
            <a:r>
              <a:rPr lang="en-US" baseline="30000" dirty="0"/>
              <a:t>e</a:t>
            </a:r>
            <a:r>
              <a:rPr lang="en-US" dirty="0"/>
              <a:t> (∇</a:t>
            </a:r>
            <a:r>
              <a:rPr lang="en-US" baseline="30000" dirty="0"/>
              <a:t>+1</a:t>
            </a:r>
            <a:r>
              <a:rPr lang="en-US" dirty="0"/>
              <a:t>) and ∇</a:t>
            </a:r>
            <a:r>
              <a:rPr lang="en-US" baseline="30000" dirty="0"/>
              <a:t>m</a:t>
            </a:r>
            <a:r>
              <a:rPr lang="en-US" dirty="0"/>
              <a:t> (∇</a:t>
            </a:r>
            <a:r>
              <a:rPr lang="en-US" baseline="30000" dirty="0"/>
              <a:t>-1</a:t>
            </a:r>
            <a:r>
              <a:rPr lang="en-US" dirty="0"/>
              <a:t>)  where the </a:t>
            </a:r>
            <a:r>
              <a:rPr lang="en-US" dirty="0" err="1"/>
              <a:t>orthogonalit</a:t>
            </a:r>
            <a:r>
              <a:rPr lang="pt-BR" dirty="0"/>
              <a:t>y is given by the </a:t>
            </a:r>
            <a:r>
              <a:rPr lang="en-US" dirty="0"/>
              <a:t> Fisher information  </a:t>
            </a:r>
            <a:r>
              <a:rPr lang="en-US" dirty="0" err="1"/>
              <a:t>g</a:t>
            </a:r>
            <a:r>
              <a:rPr lang="en-US" baseline="-25000" dirty="0" err="1"/>
              <a:t>F</a:t>
            </a:r>
            <a:endParaRPr lang="en-US" baseline="-25000" dirty="0"/>
          </a:p>
        </p:txBody>
      </p:sp>
      <p:sp>
        <p:nvSpPr>
          <p:cNvPr id="4" name="Rectangle 3"/>
          <p:cNvSpPr/>
          <p:nvPr/>
        </p:nvSpPr>
        <p:spPr>
          <a:xfrm>
            <a:off x="340042" y="1738061"/>
            <a:ext cx="184731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4000" baseline="3000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24063" y="2642133"/>
            <a:ext cx="8421186" cy="15236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submanifold is </a:t>
            </a:r>
            <a:r>
              <a:rPr lang="en-US" b="1" dirty="0">
                <a:solidFill>
                  <a:srgbClr val="FF0000"/>
                </a:solidFill>
              </a:rPr>
              <a:t>e-flat</a:t>
            </a:r>
            <a:r>
              <a:rPr lang="en-US" dirty="0"/>
              <a:t> if and only if when expressed in the  </a:t>
            </a:r>
            <a:r>
              <a:rPr lang="el-GR" dirty="0"/>
              <a:t>θ</a:t>
            </a:r>
            <a:r>
              <a:rPr lang="en-US" dirty="0"/>
              <a:t>-coordinate system, we get an affine subspace.   </a:t>
            </a:r>
          </a:p>
          <a:p>
            <a:r>
              <a:rPr lang="en-US" dirty="0"/>
              <a:t>Similar definition for a  </a:t>
            </a:r>
            <a:r>
              <a:rPr lang="en-US" b="1" dirty="0">
                <a:solidFill>
                  <a:srgbClr val="FF0000"/>
                </a:solidFill>
              </a:rPr>
              <a:t>m-flat</a:t>
            </a:r>
            <a:r>
              <a:rPr lang="en-US" dirty="0"/>
              <a:t> submanifold </a:t>
            </a:r>
            <a:r>
              <a:rPr lang="en-US" dirty="0" err="1"/>
              <a:t>wrt</a:t>
            </a:r>
            <a:r>
              <a:rPr lang="en-US" dirty="0"/>
              <a:t> </a:t>
            </a:r>
            <a:r>
              <a:rPr lang="el-GR" dirty="0"/>
              <a:t>η</a:t>
            </a:r>
            <a:endParaRPr lang="en-US" baseline="-25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39257" y="4428435"/>
            <a:ext cx="8190798" cy="23598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Generalized Pythagoras’ theorem allows to prove that the  e-projection of a point onto a n-flat submanifold is </a:t>
            </a:r>
            <a:r>
              <a:rPr lang="en-US" b="1" u="sng" dirty="0">
                <a:solidFill>
                  <a:srgbClr val="FF0000"/>
                </a:solidFill>
              </a:rPr>
              <a:t>unique</a:t>
            </a:r>
            <a:r>
              <a:rPr lang="en-US" dirty="0"/>
              <a:t>  and corresponds </a:t>
            </a:r>
            <a:r>
              <a:rPr lang="pt-BR" dirty="0"/>
              <a:t>the</a:t>
            </a:r>
            <a:r>
              <a:rPr lang="en-US" dirty="0"/>
              <a:t> minimization of a Bregman divergence. </a:t>
            </a:r>
            <a:r>
              <a:rPr lang="en-US" sz="2400" dirty="0"/>
              <a:t>Similarly, m-projection of a point onto a e-flat submanifold is unique and can be obtained as the minimization </a:t>
            </a:r>
            <a:r>
              <a:rPr lang="en-US" sz="2400" dirty="0" err="1"/>
              <a:t>wrt</a:t>
            </a:r>
            <a:r>
              <a:rPr lang="en-US" sz="2400" dirty="0"/>
              <a:t> to the dual Bregman divergence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35</a:t>
            </a:fld>
            <a:endParaRPr lang="en-US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D64278CC-498A-49A9-A96A-943B575FD7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316" y="1224609"/>
            <a:ext cx="3655554" cy="471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3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486"/>
    </mc:Choice>
    <mc:Fallback xmlns="">
      <p:transition spd="slow" advTm="61486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iagram, text&#10;&#10;Description automatically generated">
            <a:extLst>
              <a:ext uri="{FF2B5EF4-FFF2-40B4-BE49-F238E27FC236}">
                <a16:creationId xmlns:a16="http://schemas.microsoft.com/office/drawing/2014/main" id="{122D3C28-8C75-4617-817F-DED0EB173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755" y="2022428"/>
            <a:ext cx="6738148" cy="34936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367" y="-92075"/>
            <a:ext cx="11495567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Maximum likelihood estimator as a m-projection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9219" y="925033"/>
            <a:ext cx="94368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Let {x</a:t>
            </a:r>
            <a:r>
              <a:rPr lang="en-US" sz="2800" baseline="-25000" dirty="0"/>
              <a:t>1</a:t>
            </a:r>
            <a:r>
              <a:rPr lang="en-US" sz="2800" dirty="0"/>
              <a:t>, ..., </a:t>
            </a:r>
            <a:r>
              <a:rPr lang="en-US" sz="2800" dirty="0" err="1"/>
              <a:t>x</a:t>
            </a:r>
            <a:r>
              <a:rPr lang="en-US" sz="2800" baseline="-25000" dirty="0" err="1"/>
              <a:t>n</a:t>
            </a:r>
            <a:r>
              <a:rPr lang="en-US" sz="2800" dirty="0"/>
              <a:t>} be </a:t>
            </a:r>
            <a:r>
              <a:rPr lang="en-US" sz="2800" dirty="0" err="1"/>
              <a:t>i.i.d</a:t>
            </a:r>
            <a:r>
              <a:rPr lang="en-US" sz="2800" dirty="0"/>
              <a:t> variates of an </a:t>
            </a:r>
            <a:r>
              <a:rPr lang="en-US" sz="2800" b="1" dirty="0">
                <a:solidFill>
                  <a:srgbClr val="FF0000"/>
                </a:solidFill>
              </a:rPr>
              <a:t>exponential family </a:t>
            </a:r>
            <a:r>
              <a:rPr lang="en-US" sz="2800" dirty="0"/>
              <a:t>P (</a:t>
            </a:r>
            <a:r>
              <a:rPr lang="en-US" sz="2800" b="1" dirty="0">
                <a:solidFill>
                  <a:srgbClr val="FF0000"/>
                </a:solidFill>
              </a:rPr>
              <a:t>e-flat</a:t>
            </a:r>
            <a:r>
              <a:rPr lang="en-US" sz="2800" dirty="0"/>
              <a:t>)</a:t>
            </a:r>
          </a:p>
          <a:p>
            <a:r>
              <a:rPr lang="en-US" sz="2800" dirty="0"/>
              <a:t>The empirical distribution is called the </a:t>
            </a:r>
            <a:r>
              <a:rPr lang="en-US" sz="2800" b="1" u="sng" dirty="0">
                <a:solidFill>
                  <a:srgbClr val="FF0000"/>
                </a:solidFill>
              </a:rPr>
              <a:t>observed point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2188" y="3189514"/>
            <a:ext cx="4048125" cy="10763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913328" y="3236075"/>
            <a:ext cx="3923747" cy="10763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395929" y="2697698"/>
            <a:ext cx="47370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Maximum likelihood estimator: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8078" y="5746504"/>
            <a:ext cx="111281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By considering an arbitrary  divergence </a:t>
            </a:r>
            <a:r>
              <a:rPr lang="en-US" altLang="ja-JP" sz="2800" dirty="0"/>
              <a:t>D[.:.] </a:t>
            </a:r>
            <a:r>
              <a:rPr lang="en-US" sz="2800" dirty="0"/>
              <a:t>instead of the </a:t>
            </a:r>
            <a:r>
              <a:rPr lang="en-US" sz="2800" dirty="0" err="1"/>
              <a:t>Kullback-Leibler</a:t>
            </a:r>
            <a:endParaRPr lang="en-US" sz="2800" dirty="0"/>
          </a:p>
          <a:p>
            <a:r>
              <a:rPr lang="en-US" sz="2800" dirty="0"/>
              <a:t> divergence we get </a:t>
            </a:r>
            <a:r>
              <a:rPr lang="en-US" sz="2800" b="1" dirty="0">
                <a:solidFill>
                  <a:srgbClr val="FF0000"/>
                </a:solidFill>
              </a:rPr>
              <a:t>D-estimators</a:t>
            </a:r>
            <a:r>
              <a:rPr lang="en-US" sz="2800" dirty="0"/>
              <a:t>. MLE is interpreted as the KLD-estimator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36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929355" y="5022986"/>
            <a:ext cx="466574" cy="4001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82544D2-F1D7-492B-BE07-C5E0553A1F75}"/>
              </a:ext>
            </a:extLst>
          </p:cNvPr>
          <p:cNvSpPr txBox="1"/>
          <p:nvPr/>
        </p:nvSpPr>
        <p:spPr>
          <a:xfrm>
            <a:off x="2398300" y="4479588"/>
            <a:ext cx="5104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MLE is equivalent to this optimization problem:</a:t>
            </a:r>
            <a:endParaRPr kumimoji="1" lang="ja-JP" alt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FD5BD7-5E3B-4F95-860C-FFCB348900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5297" y="5107978"/>
            <a:ext cx="1961905" cy="49523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D3F17E-0F09-4C92-A691-AFE2DDE956CC}"/>
              </a:ext>
            </a:extLst>
          </p:cNvPr>
          <p:cNvSpPr txBox="1"/>
          <p:nvPr/>
        </p:nvSpPr>
        <p:spPr>
          <a:xfrm>
            <a:off x="8412687" y="4586080"/>
            <a:ext cx="33666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Canonical divergence:</a:t>
            </a:r>
          </a:p>
        </p:txBody>
      </p:sp>
    </p:spTree>
    <p:extLst>
      <p:ext uri="{BB962C8B-B14F-4D97-AF65-F5344CB8AC3E}">
        <p14:creationId xmlns:p14="http://schemas.microsoft.com/office/powerpoint/2010/main" val="229608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720"/>
    </mc:Choice>
    <mc:Fallback xmlns="">
      <p:transition spd="slow" advTm="6372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D40CD4C9-1F77-4233-B4D9-29BF46643F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01" y="2035632"/>
            <a:ext cx="5248458" cy="27331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374" y="5303384"/>
            <a:ext cx="5717880" cy="59957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7553" y="3116902"/>
            <a:ext cx="3679227" cy="806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572" y="-162611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Maximum entropy and e-projection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855" y="826165"/>
            <a:ext cx="11774007" cy="4351338"/>
          </a:xfrm>
        </p:spPr>
        <p:txBody>
          <a:bodyPr/>
          <a:lstStyle/>
          <a:p>
            <a:r>
              <a:rPr lang="en-US" dirty="0"/>
              <a:t>Given </a:t>
            </a:r>
            <a:r>
              <a:rPr lang="en-US" b="1" dirty="0">
                <a:solidFill>
                  <a:srgbClr val="FF0000"/>
                </a:solidFill>
              </a:rPr>
              <a:t>observations</a:t>
            </a:r>
            <a:r>
              <a:rPr lang="en-US" dirty="0"/>
              <a:t> with E[</a:t>
            </a:r>
            <a:r>
              <a:rPr lang="en-US" dirty="0" err="1"/>
              <a:t>t</a:t>
            </a:r>
            <a:r>
              <a:rPr lang="en-US" baseline="-25000" dirty="0" err="1"/>
              <a:t>i</a:t>
            </a:r>
            <a:r>
              <a:rPr lang="en-US" dirty="0"/>
              <a:t>(x)]=m</a:t>
            </a:r>
            <a:r>
              <a:rPr lang="en-US" baseline="-25000" dirty="0"/>
              <a:t>i</a:t>
            </a:r>
            <a:r>
              <a:rPr lang="en-US" dirty="0"/>
              <a:t>, the </a:t>
            </a:r>
            <a:r>
              <a:rPr lang="en-US" b="1" u="sng" dirty="0">
                <a:solidFill>
                  <a:srgbClr val="FF0000"/>
                </a:solidFill>
              </a:rPr>
              <a:t>maximum entropy principle </a:t>
            </a:r>
            <a:r>
              <a:rPr lang="en-US" dirty="0"/>
              <a:t>of Jaynes estimate </a:t>
            </a:r>
            <a:r>
              <a:rPr lang="en-US" i="1" dirty="0"/>
              <a:t>the distribution </a:t>
            </a:r>
            <a:r>
              <a:rPr lang="en-US" dirty="0"/>
              <a:t> which maximizes Shannon entropy under the moment </a:t>
            </a:r>
            <a:r>
              <a:rPr lang="en-US" dirty="0" err="1"/>
              <a:t>contraints</a:t>
            </a:r>
            <a:r>
              <a:rPr lang="en-US" dirty="0"/>
              <a:t> 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44549" y="4962308"/>
            <a:ext cx="1194745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Set of distributions maximizing entropy under the constraints E[t(x)]=</a:t>
            </a:r>
            <a:r>
              <a:rPr lang="el-GR" dirty="0"/>
              <a:t>η</a:t>
            </a:r>
            <a:r>
              <a:rPr lang="en-US" dirty="0"/>
              <a:t> for all </a:t>
            </a:r>
            <a:r>
              <a:rPr lang="el-GR" dirty="0"/>
              <a:t>η</a:t>
            </a:r>
            <a:r>
              <a:rPr lang="en-US" dirty="0"/>
              <a:t> form an </a:t>
            </a:r>
            <a:r>
              <a:rPr lang="en-US" b="1" dirty="0">
                <a:solidFill>
                  <a:srgbClr val="FF0000"/>
                </a:solidFill>
              </a:rPr>
              <a:t>exponential family</a:t>
            </a:r>
            <a:r>
              <a:rPr lang="en-US" dirty="0"/>
              <a:t> </a:t>
            </a:r>
          </a:p>
          <a:p>
            <a:r>
              <a:rPr lang="en-US" dirty="0"/>
              <a:t>For example, the </a:t>
            </a:r>
            <a:r>
              <a:rPr lang="en-US" dirty="0" err="1"/>
              <a:t>MaxEnt</a:t>
            </a:r>
            <a:r>
              <a:rPr lang="en-US" dirty="0"/>
              <a:t> </a:t>
            </a:r>
            <a:r>
              <a:rPr lang="en-US" altLang="ja-JP" dirty="0"/>
              <a:t>distributions  </a:t>
            </a:r>
            <a:r>
              <a:rPr lang="en-US" dirty="0"/>
              <a:t>for E[x]=</a:t>
            </a:r>
            <a:r>
              <a:rPr lang="el-GR" dirty="0"/>
              <a:t>η</a:t>
            </a:r>
            <a:r>
              <a:rPr lang="en-US" baseline="-25000" dirty="0"/>
              <a:t>1</a:t>
            </a:r>
            <a:r>
              <a:rPr lang="en-US" dirty="0"/>
              <a:t> et E[x</a:t>
            </a:r>
            <a:r>
              <a:rPr lang="en-US" baseline="30000" dirty="0"/>
              <a:t>2</a:t>
            </a:r>
            <a:r>
              <a:rPr lang="en-US" dirty="0"/>
              <a:t>]=</a:t>
            </a:r>
            <a:r>
              <a:rPr lang="el-GR" dirty="0"/>
              <a:t> η</a:t>
            </a:r>
            <a:r>
              <a:rPr lang="en-US" baseline="-25000" dirty="0"/>
              <a:t>2</a:t>
            </a:r>
            <a:r>
              <a:rPr lang="en-US" dirty="0"/>
              <a:t> yield the family of </a:t>
            </a:r>
            <a:r>
              <a:rPr lang="en-US" dirty="0">
                <a:solidFill>
                  <a:schemeClr val="accent4"/>
                </a:solidFill>
              </a:rPr>
              <a:t>normal distributions  </a:t>
            </a:r>
            <a:r>
              <a:rPr lang="en-US" dirty="0"/>
              <a:t>(univariate of order 2, dim. of natural parameter space)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3811" y="1598568"/>
            <a:ext cx="4301304" cy="4906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5115" y="1967918"/>
            <a:ext cx="3057402" cy="4435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11745" y="4214776"/>
            <a:ext cx="4390195" cy="71661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905093" y="2983429"/>
            <a:ext cx="3741687" cy="10929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35115" y="2387751"/>
            <a:ext cx="2733011" cy="402843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37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89375" y="4366000"/>
            <a:ext cx="202019" cy="3452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A05339C-1E90-4DD6-88A8-28D8200D9E89}"/>
              </a:ext>
            </a:extLst>
          </p:cNvPr>
          <p:cNvSpPr txBox="1"/>
          <p:nvPr/>
        </p:nvSpPr>
        <p:spPr>
          <a:xfrm>
            <a:off x="3110761" y="3889559"/>
            <a:ext cx="37619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err="1"/>
              <a:t>MaxEnt</a:t>
            </a:r>
            <a:r>
              <a:rPr kumimoji="1" lang="en-US" altLang="ja-JP" sz="2400" dirty="0"/>
              <a:t> problem amounts to</a:t>
            </a:r>
            <a:endParaRPr kumimoji="1" lang="ja-JP" alt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0C9107-CD6B-4DCA-869B-12C8028978B7}"/>
              </a:ext>
            </a:extLst>
          </p:cNvPr>
          <p:cNvSpPr txBox="1"/>
          <p:nvPr/>
        </p:nvSpPr>
        <p:spPr>
          <a:xfrm>
            <a:off x="7708016" y="4090787"/>
            <a:ext cx="4080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Canonical dual divergence: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CA04733-6AB9-4DBF-8ABA-5523069E3AF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01714" y="4539249"/>
            <a:ext cx="1566412" cy="46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97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756"/>
    </mc:Choice>
    <mc:Fallback xmlns="">
      <p:transition spd="slow" advTm="53756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0FC8C373-484F-49DC-9627-B6D256A618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3406" y="2465498"/>
            <a:ext cx="4438593" cy="2386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70337"/>
            <a:ext cx="12090399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Alternating projections: The </a:t>
            </a:r>
            <a:r>
              <a:rPr lang="en-US" b="1" dirty="0" err="1">
                <a:solidFill>
                  <a:schemeClr val="accent1"/>
                </a:solidFill>
              </a:rPr>
              <a:t>em</a:t>
            </a:r>
            <a:r>
              <a:rPr lang="en-US" b="1" dirty="0">
                <a:solidFill>
                  <a:schemeClr val="accent1"/>
                </a:solidFill>
              </a:rPr>
              <a:t> algorithm</a:t>
            </a:r>
            <a:r>
              <a:rPr lang="en-US" sz="4000" b="1" dirty="0">
                <a:solidFill>
                  <a:schemeClr val="accent1"/>
                </a:solidFill>
              </a:rPr>
              <a:t> </a:t>
            </a:r>
            <a:r>
              <a:rPr lang="en-US" sz="4000" dirty="0">
                <a:solidFill>
                  <a:schemeClr val="accent1"/>
                </a:solidFill>
              </a:rPr>
              <a:t>(= ∇</a:t>
            </a:r>
            <a:r>
              <a:rPr lang="en-US" sz="4000" baseline="30000" dirty="0" err="1">
                <a:solidFill>
                  <a:schemeClr val="accent1"/>
                </a:solidFill>
              </a:rPr>
              <a:t>e</a:t>
            </a:r>
            <a:r>
              <a:rPr lang="en-US" sz="4000" dirty="0" err="1">
                <a:solidFill>
                  <a:schemeClr val="accent1"/>
                </a:solidFill>
              </a:rPr>
              <a:t>∇</a:t>
            </a:r>
            <a:r>
              <a:rPr lang="en-US" sz="4000" baseline="30000" dirty="0" err="1">
                <a:solidFill>
                  <a:schemeClr val="accent1"/>
                </a:solidFill>
              </a:rPr>
              <a:t>m</a:t>
            </a:r>
            <a:r>
              <a:rPr lang="en-US" sz="4000" dirty="0">
                <a:solidFill>
                  <a:schemeClr val="accent1"/>
                </a:solidFill>
              </a:rPr>
              <a:t>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034" y="938876"/>
            <a:ext cx="8334559" cy="5697105"/>
          </a:xfrm>
        </p:spPr>
        <p:txBody>
          <a:bodyPr/>
          <a:lstStyle/>
          <a:p>
            <a:r>
              <a:rPr lang="en-US" dirty="0"/>
              <a:t>Find the </a:t>
            </a:r>
            <a:r>
              <a:rPr lang="en-US" b="1" dirty="0">
                <a:solidFill>
                  <a:srgbClr val="FF0000"/>
                </a:solidFill>
              </a:rPr>
              <a:t>minimal distance between two submanifolds</a:t>
            </a:r>
            <a:r>
              <a:rPr lang="en-US" dirty="0"/>
              <a:t>  = Solve jointly the following minimization: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When a submanifold P is </a:t>
            </a:r>
            <a:r>
              <a:rPr lang="en-US" b="1" dirty="0">
                <a:solidFill>
                  <a:schemeClr val="accent4"/>
                </a:solidFill>
              </a:rPr>
              <a:t>m-flat </a:t>
            </a:r>
            <a:r>
              <a:rPr lang="en-US" dirty="0"/>
              <a:t>and the submanifold Q is  </a:t>
            </a:r>
            <a:r>
              <a:rPr lang="en-US" b="1" dirty="0">
                <a:solidFill>
                  <a:schemeClr val="accent4"/>
                </a:solidFill>
              </a:rPr>
              <a:t>e-flat </a:t>
            </a:r>
            <a:r>
              <a:rPr lang="en-US" dirty="0"/>
              <a:t>then we get  unique sequence of  e/m alternating projections. Starting from q</a:t>
            </a:r>
            <a:r>
              <a:rPr lang="en-US" baseline="-25000" dirty="0"/>
              <a:t>1</a:t>
            </a:r>
            <a:r>
              <a:rPr lang="en-US" dirty="0"/>
              <a:t> we repeat: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converge towards the pair of points which minimize the </a:t>
            </a:r>
            <a:r>
              <a:rPr lang="en-US" dirty="0" err="1"/>
              <a:t>Kullback-Leibler</a:t>
            </a:r>
            <a:r>
              <a:rPr lang="en-US" dirty="0"/>
              <a:t> divergence between P and  Q :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021" y="1274705"/>
            <a:ext cx="3343275" cy="8572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970" y="6002760"/>
            <a:ext cx="8169092" cy="76559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5990" y="3553371"/>
            <a:ext cx="4343400" cy="7429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450593" y="4932648"/>
            <a:ext cx="37414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The </a:t>
            </a:r>
            <a:r>
              <a:rPr lang="fr-FR" dirty="0" err="1"/>
              <a:t>em</a:t>
            </a:r>
            <a:r>
              <a:rPr lang="fr-FR" dirty="0"/>
              <a:t> </a:t>
            </a:r>
            <a:r>
              <a:rPr lang="fr-FR" dirty="0" err="1"/>
              <a:t>algorithm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for :</a:t>
            </a:r>
          </a:p>
          <a:p>
            <a:r>
              <a:rPr lang="fr-FR" dirty="0"/>
              <a:t>- </a:t>
            </a:r>
            <a:r>
              <a:rPr lang="en-US" dirty="0"/>
              <a:t> Interpreting the </a:t>
            </a:r>
            <a:r>
              <a:rPr lang="fr-FR" dirty="0"/>
              <a:t>EM </a:t>
            </a:r>
            <a:r>
              <a:rPr lang="fr-FR" dirty="0" err="1"/>
              <a:t>alg</a:t>
            </a:r>
            <a:r>
              <a:rPr lang="fr-FR" dirty="0"/>
              <a:t>. in </a:t>
            </a:r>
            <a:r>
              <a:rPr lang="fr-FR" dirty="0" err="1"/>
              <a:t>statistics</a:t>
            </a:r>
            <a:endParaRPr lang="fr-FR" dirty="0"/>
          </a:p>
          <a:p>
            <a:r>
              <a:rPr lang="fr-FR" dirty="0"/>
              <a:t>- To </a:t>
            </a:r>
            <a:r>
              <a:rPr lang="fr-FR" dirty="0" err="1"/>
              <a:t>analyze</a:t>
            </a:r>
            <a:r>
              <a:rPr lang="fr-FR" dirty="0"/>
              <a:t> </a:t>
            </a:r>
            <a:r>
              <a:rPr lang="fr-FR" dirty="0" err="1"/>
              <a:t>generative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 in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like the </a:t>
            </a:r>
            <a:r>
              <a:rPr lang="fr-FR" dirty="0" err="1"/>
              <a:t>VAEs</a:t>
            </a:r>
            <a:r>
              <a:rPr lang="fr-FR" dirty="0"/>
              <a:t> or </a:t>
            </a:r>
            <a:r>
              <a:rPr lang="fr-FR" dirty="0" err="1"/>
              <a:t>GANs</a:t>
            </a:r>
            <a:endParaRPr lang="fr-FR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68" y="6047748"/>
            <a:ext cx="8169092" cy="76559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98767" y="5954704"/>
            <a:ext cx="8169091" cy="8586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43503" y="3642645"/>
            <a:ext cx="2588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rgbClr val="FF0000"/>
                </a:solidFill>
              </a:rPr>
              <a:t>e-projection         </a:t>
            </a:r>
            <a:r>
              <a:rPr lang="fr-FR" sz="2400" b="1" dirty="0"/>
              <a:t> :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3503" y="4295529"/>
            <a:ext cx="2545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rgbClr val="FF0000"/>
                </a:solidFill>
              </a:rPr>
              <a:t>m-projection        </a:t>
            </a:r>
            <a:r>
              <a:rPr lang="fr-FR" sz="2400" b="1" dirty="0"/>
              <a:t> :</a:t>
            </a:r>
          </a:p>
        </p:txBody>
      </p:sp>
      <p:sp>
        <p:nvSpPr>
          <p:cNvPr id="6" name="Arrow: Curved Right 5">
            <a:extLst>
              <a:ext uri="{FF2B5EF4-FFF2-40B4-BE49-F238E27FC236}">
                <a16:creationId xmlns:a16="http://schemas.microsoft.com/office/drawing/2014/main" id="{A9D0C9C8-7315-4327-8BCA-430F352078FC}"/>
              </a:ext>
            </a:extLst>
          </p:cNvPr>
          <p:cNvSpPr/>
          <p:nvPr/>
        </p:nvSpPr>
        <p:spPr>
          <a:xfrm>
            <a:off x="121391" y="3799116"/>
            <a:ext cx="324209" cy="96771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Arrow: Curved Right 17">
            <a:extLst>
              <a:ext uri="{FF2B5EF4-FFF2-40B4-BE49-F238E27FC236}">
                <a16:creationId xmlns:a16="http://schemas.microsoft.com/office/drawing/2014/main" id="{47FEA5A6-DF28-4613-829A-66F239479961}"/>
              </a:ext>
            </a:extLst>
          </p:cNvPr>
          <p:cNvSpPr/>
          <p:nvPr/>
        </p:nvSpPr>
        <p:spPr>
          <a:xfrm rot="10800000">
            <a:off x="2258643" y="3737588"/>
            <a:ext cx="407788" cy="925283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327BAE-69EE-4FE7-8A90-BD1DD2AF2E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8815" y="4281907"/>
            <a:ext cx="4580134" cy="69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0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389"/>
    </mc:Choice>
    <mc:Fallback xmlns="">
      <p:transition spd="slow" advTm="61389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7313" y="1312838"/>
            <a:ext cx="3137185" cy="4200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191" y="-177136"/>
            <a:ext cx="11962809" cy="1325563"/>
          </a:xfrm>
        </p:spPr>
        <p:txBody>
          <a:bodyPr/>
          <a:lstStyle/>
          <a:p>
            <a:r>
              <a:rPr lang="fr-FR" b="1" dirty="0" err="1">
                <a:solidFill>
                  <a:schemeClr val="accent1"/>
                </a:solidFill>
              </a:rPr>
              <a:t>Bregman</a:t>
            </a:r>
            <a:r>
              <a:rPr lang="fr-FR" b="1" dirty="0">
                <a:solidFill>
                  <a:schemeClr val="accent1"/>
                </a:solidFill>
              </a:rPr>
              <a:t> </a:t>
            </a:r>
            <a:r>
              <a:rPr lang="fr-FR" b="1" dirty="0" err="1">
                <a:solidFill>
                  <a:schemeClr val="accent1"/>
                </a:solidFill>
              </a:rPr>
              <a:t>cyclic</a:t>
            </a:r>
            <a:r>
              <a:rPr lang="fr-FR" b="1" dirty="0">
                <a:solidFill>
                  <a:schemeClr val="accent1"/>
                </a:solidFill>
              </a:rPr>
              <a:t> projections </a:t>
            </a:r>
            <a:r>
              <a:rPr lang="fr-FR" sz="4000" b="1" dirty="0">
                <a:solidFill>
                  <a:schemeClr val="accent1"/>
                </a:solidFill>
              </a:rPr>
              <a:t>(in a chart)</a:t>
            </a:r>
            <a:endParaRPr lang="fr-FR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65844"/>
            <a:ext cx="8242005" cy="5989305"/>
          </a:xfrm>
        </p:spPr>
        <p:txBody>
          <a:bodyPr/>
          <a:lstStyle/>
          <a:p>
            <a:r>
              <a:rPr lang="fr-FR" dirty="0"/>
              <a:t>Let  n </a:t>
            </a:r>
            <a:r>
              <a:rPr lang="fr-FR" b="1" dirty="0" err="1">
                <a:solidFill>
                  <a:srgbClr val="FF0000"/>
                </a:solidFill>
              </a:rPr>
              <a:t>convex</a:t>
            </a:r>
            <a:r>
              <a:rPr lang="fr-FR" b="1" dirty="0">
                <a:solidFill>
                  <a:srgbClr val="FF0000"/>
                </a:solidFill>
              </a:rPr>
              <a:t> </a:t>
            </a:r>
            <a:r>
              <a:rPr lang="fr-FR" b="1" dirty="0" err="1">
                <a:solidFill>
                  <a:srgbClr val="FF0000"/>
                </a:solidFill>
              </a:rPr>
              <a:t>objects</a:t>
            </a:r>
            <a:r>
              <a:rPr lang="fr-FR" dirty="0"/>
              <a:t> O</a:t>
            </a:r>
            <a:r>
              <a:rPr lang="fr-FR" baseline="-25000" dirty="0"/>
              <a:t>1</a:t>
            </a:r>
            <a:r>
              <a:rPr lang="fr-FR" dirty="0"/>
              <a:t>, ..., O</a:t>
            </a:r>
            <a:r>
              <a:rPr lang="fr-FR" baseline="-25000" dirty="0"/>
              <a:t>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defined</a:t>
            </a:r>
            <a:r>
              <a:rPr lang="fr-FR" dirty="0"/>
              <a:t> </a:t>
            </a:r>
            <a:r>
              <a:rPr lang="en-US" dirty="0"/>
              <a:t>in a 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l-GR" dirty="0"/>
              <a:t>θ</a:t>
            </a:r>
            <a:r>
              <a:rPr lang="en-US" dirty="0"/>
              <a:t>-coordinate system on a convex </a:t>
            </a:r>
            <a:r>
              <a:rPr lang="el-GR" dirty="0"/>
              <a:t>ϴ</a:t>
            </a:r>
            <a:endParaRPr lang="fr-FR" dirty="0"/>
          </a:p>
          <a:p>
            <a:r>
              <a:rPr lang="en-US" dirty="0"/>
              <a:t>Goal: find a </a:t>
            </a:r>
            <a:r>
              <a:rPr lang="fr-FR" dirty="0" err="1"/>
              <a:t>common</a:t>
            </a:r>
            <a:r>
              <a:rPr lang="fr-FR" dirty="0"/>
              <a:t> point in the intersection of </a:t>
            </a:r>
            <a:r>
              <a:rPr lang="fr-FR" dirty="0" err="1"/>
              <a:t>these</a:t>
            </a:r>
            <a:r>
              <a:rPr lang="fr-FR" dirty="0"/>
              <a:t>  </a:t>
            </a:r>
            <a:r>
              <a:rPr lang="fr-FR" dirty="0" err="1"/>
              <a:t>objects</a:t>
            </a:r>
            <a:r>
              <a:rPr lang="fr-FR" dirty="0"/>
              <a:t> if intersection </a:t>
            </a:r>
            <a:r>
              <a:rPr lang="fr-FR" dirty="0" err="1"/>
              <a:t>is</a:t>
            </a:r>
            <a:r>
              <a:rPr lang="fr-FR" dirty="0"/>
              <a:t> non-</a:t>
            </a:r>
            <a:r>
              <a:rPr lang="fr-FR" dirty="0" err="1"/>
              <a:t>void</a:t>
            </a:r>
            <a:endParaRPr lang="fr-FR" dirty="0"/>
          </a:p>
          <a:p>
            <a:r>
              <a:rPr lang="en-US" dirty="0"/>
              <a:t>Repeat </a:t>
            </a:r>
            <a:r>
              <a:rPr lang="fr-FR" u="sng" dirty="0" err="1"/>
              <a:t>cyclically</a:t>
            </a:r>
            <a:r>
              <a:rPr lang="fr-FR" dirty="0"/>
              <a:t> the </a:t>
            </a:r>
            <a:r>
              <a:rPr lang="fr-FR" b="1" dirty="0" err="1">
                <a:solidFill>
                  <a:srgbClr val="FF0000"/>
                </a:solidFill>
              </a:rPr>
              <a:t>Bregman</a:t>
            </a:r>
            <a:r>
              <a:rPr lang="fr-FR" b="1" dirty="0">
                <a:solidFill>
                  <a:srgbClr val="FF0000"/>
                </a:solidFill>
              </a:rPr>
              <a:t> projections: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This </a:t>
            </a:r>
            <a:r>
              <a:rPr lang="fr-FR" dirty="0" err="1"/>
              <a:t>sequence</a:t>
            </a:r>
            <a:r>
              <a:rPr lang="fr-FR" dirty="0"/>
              <a:t> converges </a:t>
            </a:r>
            <a:r>
              <a:rPr lang="fr-FR" b="1" dirty="0" err="1">
                <a:solidFill>
                  <a:srgbClr val="FF0000"/>
                </a:solidFill>
              </a:rPr>
              <a:t>towards</a:t>
            </a:r>
            <a:r>
              <a:rPr lang="fr-FR" b="1" dirty="0">
                <a:solidFill>
                  <a:srgbClr val="FF0000"/>
                </a:solidFill>
              </a:rPr>
              <a:t> a </a:t>
            </a:r>
            <a:r>
              <a:rPr lang="fr-FR" b="1" dirty="0" err="1">
                <a:solidFill>
                  <a:srgbClr val="FF0000"/>
                </a:solidFill>
              </a:rPr>
              <a:t>common</a:t>
            </a:r>
            <a:r>
              <a:rPr lang="fr-FR" b="1" dirty="0">
                <a:solidFill>
                  <a:srgbClr val="FF0000"/>
                </a:solidFill>
              </a:rPr>
              <a:t> point for non-</a:t>
            </a:r>
            <a:r>
              <a:rPr lang="fr-FR" b="1" dirty="0" err="1">
                <a:solidFill>
                  <a:srgbClr val="FF0000"/>
                </a:solidFill>
              </a:rPr>
              <a:t>empty</a:t>
            </a:r>
            <a:r>
              <a:rPr lang="fr-FR" b="1" dirty="0">
                <a:solidFill>
                  <a:srgbClr val="FF0000"/>
                </a:solidFill>
              </a:rPr>
              <a:t> intersection</a:t>
            </a:r>
            <a:r>
              <a:rPr lang="fr-FR" dirty="0"/>
              <a:t>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310" y="3805363"/>
            <a:ext cx="2648948" cy="6156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628" y="4627613"/>
            <a:ext cx="6488707" cy="105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902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75"/>
    </mc:Choice>
    <mc:Fallback xmlns="">
      <p:transition spd="slow" advTm="5077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461" y="2679248"/>
            <a:ext cx="6650471" cy="3019881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>
            <a:off x="4918695" y="3294404"/>
            <a:ext cx="2971633" cy="19913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115" y="0"/>
            <a:ext cx="111252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Differential geometry of statistical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115" y="1042417"/>
            <a:ext cx="12115799" cy="4351338"/>
          </a:xfrm>
        </p:spPr>
        <p:txBody>
          <a:bodyPr/>
          <a:lstStyle/>
          <a:p>
            <a:r>
              <a:rPr lang="en-US" altLang="ja-JP" dirty="0"/>
              <a:t>To each point of the manifold corresponds a unique parametric distribution: </a:t>
            </a:r>
          </a:p>
          <a:p>
            <a:r>
              <a:rPr lang="en-US" dirty="0"/>
              <a:t>Statistical model is </a:t>
            </a:r>
            <a:r>
              <a:rPr lang="en-US" b="1" dirty="0">
                <a:solidFill>
                  <a:srgbClr val="FF0000"/>
                </a:solidFill>
              </a:rPr>
              <a:t>identifiable</a:t>
            </a:r>
            <a:r>
              <a:rPr lang="en-US" dirty="0"/>
              <a:t> when</a:t>
            </a:r>
          </a:p>
          <a:p>
            <a:r>
              <a:rPr lang="en-US" dirty="0"/>
              <a:t>Often a single global </a:t>
            </a:r>
            <a:r>
              <a:rPr lang="en-US" b="1" u="sng" dirty="0">
                <a:solidFill>
                  <a:srgbClr val="FF0000"/>
                </a:solidFill>
              </a:rPr>
              <a:t>chart</a:t>
            </a:r>
            <a:r>
              <a:rPr lang="en-US" dirty="0"/>
              <a:t> = atlas which covers the parameter domain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7148" y="6052675"/>
            <a:ext cx="69045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Several global charts (atlas with a single chart)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4511" y="1542589"/>
            <a:ext cx="1390650" cy="5143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4914" y="2513324"/>
            <a:ext cx="3784046" cy="30210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395450" y="5530559"/>
            <a:ext cx="46364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 general, need several local charts</a:t>
            </a:r>
          </a:p>
          <a:p>
            <a:r>
              <a:rPr lang="en-US" sz="2400" dirty="0"/>
              <a:t>to cover a manifold</a:t>
            </a:r>
          </a:p>
          <a:p>
            <a:r>
              <a:rPr lang="en-US" sz="2400" dirty="0"/>
              <a:t>(</a:t>
            </a:r>
            <a:r>
              <a:rPr lang="en-US" sz="2400" dirty="0" err="1"/>
              <a:t>eg.</a:t>
            </a:r>
            <a:r>
              <a:rPr lang="en-US" sz="2400" dirty="0"/>
              <a:t>, two charts for the sphere) </a:t>
            </a:r>
          </a:p>
        </p:txBody>
      </p:sp>
      <p:sp>
        <p:nvSpPr>
          <p:cNvPr id="11" name="Rectangle 10"/>
          <p:cNvSpPr/>
          <p:nvPr/>
        </p:nvSpPr>
        <p:spPr>
          <a:xfrm rot="5400000">
            <a:off x="11266094" y="4470125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Source Sans Pro"/>
              </a:rPr>
              <a:t>© </a:t>
            </a:r>
            <a:r>
              <a:rPr lang="en-US" err="1">
                <a:latin typeface="Source Sans Pro"/>
              </a:rPr>
              <a:t>wikipedia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1442" y="2926881"/>
            <a:ext cx="27349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Abstract figure</a:t>
            </a:r>
          </a:p>
          <a:p>
            <a:pPr algn="ctr"/>
            <a:r>
              <a:rPr lang="en-US" sz="2400" dirty="0"/>
              <a:t>depicting a manifold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0088" y="5359197"/>
            <a:ext cx="1465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Domains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4</a:t>
            </a:fld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3110025" y="3294404"/>
            <a:ext cx="1777726" cy="16710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918696" y="3346807"/>
            <a:ext cx="567704" cy="17872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矢印: 左右 4">
            <a:extLst>
              <a:ext uri="{FF2B5EF4-FFF2-40B4-BE49-F238E27FC236}">
                <a16:creationId xmlns:a16="http://schemas.microsoft.com/office/drawing/2014/main" id="{42881290-A69E-4C02-AE48-9CA67DF7828D}"/>
              </a:ext>
            </a:extLst>
          </p:cNvPr>
          <p:cNvSpPr/>
          <p:nvPr/>
        </p:nvSpPr>
        <p:spPr>
          <a:xfrm>
            <a:off x="3367899" y="4965405"/>
            <a:ext cx="654628" cy="320328"/>
          </a:xfrm>
          <a:prstGeom prst="left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矢印: 左右 16">
            <a:extLst>
              <a:ext uri="{FF2B5EF4-FFF2-40B4-BE49-F238E27FC236}">
                <a16:creationId xmlns:a16="http://schemas.microsoft.com/office/drawing/2014/main" id="{6D4DEB31-D18A-4FB7-B10E-F3B50953401E}"/>
              </a:ext>
            </a:extLst>
          </p:cNvPr>
          <p:cNvSpPr/>
          <p:nvPr/>
        </p:nvSpPr>
        <p:spPr>
          <a:xfrm>
            <a:off x="5755769" y="4973881"/>
            <a:ext cx="654628" cy="320328"/>
          </a:xfrm>
          <a:prstGeom prst="left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アーチ 14">
            <a:extLst>
              <a:ext uri="{FF2B5EF4-FFF2-40B4-BE49-F238E27FC236}">
                <a16:creationId xmlns:a16="http://schemas.microsoft.com/office/drawing/2014/main" id="{73E6464C-3FA1-4AD2-85EB-13CB2A5A975F}"/>
              </a:ext>
            </a:extLst>
          </p:cNvPr>
          <p:cNvSpPr/>
          <p:nvPr/>
        </p:nvSpPr>
        <p:spPr>
          <a:xfrm rot="10800000">
            <a:off x="2863146" y="5254985"/>
            <a:ext cx="3829627" cy="689614"/>
          </a:xfrm>
          <a:prstGeom prst="blockArc">
            <a:avLst>
              <a:gd name="adj1" fmla="val 10800000"/>
              <a:gd name="adj2" fmla="val 19347"/>
              <a:gd name="adj3" fmla="val 9928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61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074"/>
    </mc:Choice>
    <mc:Fallback xmlns="">
      <p:transition spd="slow" advTm="56074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190" y="3492203"/>
            <a:ext cx="5346810" cy="32669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575" y="-144463"/>
            <a:ext cx="1232142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Chernoff information and Bayesian hypothesis tests</a:t>
            </a:r>
          </a:p>
        </p:txBody>
      </p:sp>
      <p:sp>
        <p:nvSpPr>
          <p:cNvPr id="8" name="AutoShape 2" descr="Elements of Information Theory (Wiley Series in Telecommunications and  Signal Processing) (Hardcover)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374" y="3623337"/>
            <a:ext cx="6514584" cy="110886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flipH="1">
            <a:off x="460373" y="4776955"/>
            <a:ext cx="67186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When P</a:t>
            </a:r>
            <a:r>
              <a:rPr lang="en-US" sz="2800" baseline="-25000" dirty="0"/>
              <a:t>1</a:t>
            </a:r>
            <a:r>
              <a:rPr lang="en-US" sz="2800" dirty="0"/>
              <a:t> and P</a:t>
            </a:r>
            <a:r>
              <a:rPr lang="en-US" sz="2800" baseline="-25000" dirty="0"/>
              <a:t>2</a:t>
            </a:r>
            <a:r>
              <a:rPr lang="en-US" sz="2800" dirty="0"/>
              <a:t> are two densities of a same exponential family, we have: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244" y="5731062"/>
            <a:ext cx="5978203" cy="46659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0711" y="2675240"/>
            <a:ext cx="2539265" cy="671968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0962" y="968058"/>
            <a:ext cx="119657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Let P</a:t>
            </a:r>
            <a:r>
              <a:rPr lang="en-US" sz="2800" baseline="-25000" dirty="0"/>
              <a:t>1</a:t>
            </a:r>
            <a:r>
              <a:rPr lang="en-US" sz="2800" dirty="0"/>
              <a:t> and P</a:t>
            </a:r>
            <a:r>
              <a:rPr lang="en-US" sz="2800" baseline="-25000" dirty="0"/>
              <a:t>2</a:t>
            </a:r>
            <a:r>
              <a:rPr lang="en-US" sz="2800" dirty="0"/>
              <a:t>  be two distributions, and take n  </a:t>
            </a:r>
            <a:r>
              <a:rPr lang="en-US" sz="2800" dirty="0" err="1"/>
              <a:t>i</a:t>
            </a:r>
            <a:r>
              <a:rPr lang="en-US" sz="2800" dirty="0"/>
              <a:t>. </a:t>
            </a:r>
            <a:r>
              <a:rPr lang="en-US" sz="2800" dirty="0" err="1"/>
              <a:t>i</a:t>
            </a:r>
            <a:r>
              <a:rPr lang="en-US" sz="2800" dirty="0"/>
              <a:t>. d. variates  x</a:t>
            </a:r>
            <a:r>
              <a:rPr lang="en-US" sz="2800" baseline="-25000" dirty="0"/>
              <a:t>1</a:t>
            </a:r>
            <a:r>
              <a:rPr lang="en-US" sz="2800" dirty="0"/>
              <a:t>, ..., </a:t>
            </a:r>
            <a:r>
              <a:rPr lang="en-US" sz="2800" dirty="0" err="1"/>
              <a:t>x</a:t>
            </a:r>
            <a:r>
              <a:rPr lang="en-US" sz="2800" baseline="-25000" dirty="0" err="1"/>
              <a:t>n</a:t>
            </a:r>
            <a:endParaRPr lang="en-US" sz="2800" baseline="-25000" dirty="0"/>
          </a:p>
          <a:p>
            <a:r>
              <a:rPr lang="en-US" sz="2800" dirty="0"/>
              <a:t>      from the statistical mixture model 1/2 P</a:t>
            </a:r>
            <a:r>
              <a:rPr lang="en-US" sz="2800" baseline="-25000" dirty="0"/>
              <a:t>1</a:t>
            </a:r>
            <a:r>
              <a:rPr lang="en-US" sz="2800" dirty="0"/>
              <a:t> + 1/2 P</a:t>
            </a:r>
            <a:r>
              <a:rPr lang="en-US" sz="2800" baseline="-25000" dirty="0"/>
              <a:t>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0000"/>
                </a:solidFill>
              </a:rPr>
              <a:t>Which rule to classify these n </a:t>
            </a:r>
            <a:r>
              <a:rPr lang="pt-BR" sz="2800" b="1" dirty="0">
                <a:solidFill>
                  <a:srgbClr val="FF0000"/>
                </a:solidFill>
              </a:rPr>
              <a:t>samples with labels</a:t>
            </a:r>
            <a:r>
              <a:rPr lang="en-US" sz="2800" b="1" dirty="0">
                <a:solidFill>
                  <a:srgbClr val="FF0000"/>
                </a:solidFill>
              </a:rPr>
              <a:t> P1 or P2?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Best rule minimizing the probability of error is </a:t>
            </a:r>
            <a:r>
              <a:rPr lang="en-US" sz="2800" b="1" dirty="0">
                <a:solidFill>
                  <a:srgbClr val="FF0000"/>
                </a:solidFill>
              </a:rPr>
              <a:t>maximum a posteriori</a:t>
            </a:r>
            <a:r>
              <a:rPr lang="en-US" sz="2800" dirty="0"/>
              <a:t> (MAP)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rgbClr val="FF0000"/>
                </a:solidFill>
              </a:rPr>
              <a:t>Probabilit</a:t>
            </a:r>
            <a:r>
              <a:rPr lang="pt-BR" sz="2800" b="1" dirty="0">
                <a:solidFill>
                  <a:srgbClr val="FF0000"/>
                </a:solidFill>
              </a:rPr>
              <a:t>y</a:t>
            </a:r>
            <a:r>
              <a:rPr lang="en-US" sz="2800" b="1" dirty="0">
                <a:solidFill>
                  <a:srgbClr val="FF0000"/>
                </a:solidFill>
              </a:rPr>
              <a:t> of error</a:t>
            </a:r>
            <a:r>
              <a:rPr lang="en-US" sz="2800" dirty="0"/>
              <a:t> is bounded by</a:t>
            </a:r>
          </a:p>
          <a:p>
            <a:r>
              <a:rPr lang="en-US" sz="2800" dirty="0"/>
              <a:t>           where  C  is the following </a:t>
            </a:r>
            <a:r>
              <a:rPr lang="en-US" sz="2800" b="1" dirty="0">
                <a:solidFill>
                  <a:srgbClr val="FF0000"/>
                </a:solidFill>
              </a:rPr>
              <a:t>Chernoff divergence (or Chernoff information) </a:t>
            </a:r>
            <a:endParaRPr lang="fr-FR" sz="2800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 flipH="1">
            <a:off x="711736" y="6280721"/>
            <a:ext cx="6718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where </a:t>
            </a:r>
            <a:r>
              <a:rPr lang="el-GR" sz="2800" dirty="0"/>
              <a:t>α</a:t>
            </a:r>
            <a:r>
              <a:rPr lang="en-US" sz="2800" dirty="0"/>
              <a:t>* is the optimal exponent in (0,1)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786BE5-549C-4628-AF6E-8D0BE93B7A20}"/>
              </a:ext>
            </a:extLst>
          </p:cNvPr>
          <p:cNvSpPr txBox="1"/>
          <p:nvPr/>
        </p:nvSpPr>
        <p:spPr>
          <a:xfrm>
            <a:off x="10057364" y="6334780"/>
            <a:ext cx="35976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i="0" dirty="0">
                <a:solidFill>
                  <a:schemeClr val="accent6"/>
                </a:solidFill>
                <a:effectLst/>
                <a:latin typeface="Helvetica Neue"/>
              </a:rPr>
              <a:t>2207.03745</a:t>
            </a:r>
            <a:endParaRPr lang="ja-JP" altLang="en-US" sz="28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301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31"/>
    </mc:Choice>
    <mc:Fallback xmlns="">
      <p:transition spd="slow" advTm="71331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586" y="-174163"/>
            <a:ext cx="12016413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Chernoff information for multiple  hypothesis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428" y="1016831"/>
            <a:ext cx="5526370" cy="3956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flipH="1">
            <a:off x="6329679" y="4912608"/>
            <a:ext cx="59526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Exponential family manifold (dually flat)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Bregman Voronoi diagram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95" y="1426226"/>
            <a:ext cx="3933056" cy="34497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-4135" y="4852690"/>
            <a:ext cx="656239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Standard simplex (categorial distributions)</a:t>
            </a:r>
          </a:p>
          <a:p>
            <a:r>
              <a:rPr lang="en-US" sz="2800" dirty="0"/>
              <a:t>Voronoi diagram </a:t>
            </a:r>
            <a:r>
              <a:rPr lang="en-US" sz="2800" dirty="0" err="1"/>
              <a:t>wrt</a:t>
            </a:r>
            <a:endParaRPr lang="en-US" sz="2800" dirty="0"/>
          </a:p>
          <a:p>
            <a:r>
              <a:rPr lang="en-US" sz="2800" dirty="0"/>
              <a:t> </a:t>
            </a:r>
            <a:r>
              <a:rPr lang="en-US" sz="2800" dirty="0" err="1"/>
              <a:t>Kullback-Leibler</a:t>
            </a:r>
            <a:r>
              <a:rPr lang="en-US" sz="2800" dirty="0"/>
              <a:t> divergence</a:t>
            </a:r>
          </a:p>
        </p:txBody>
      </p:sp>
      <p:sp>
        <p:nvSpPr>
          <p:cNvPr id="8" name="Right Arrow 7"/>
          <p:cNvSpPr/>
          <p:nvPr/>
        </p:nvSpPr>
        <p:spPr>
          <a:xfrm>
            <a:off x="3419619" y="2743593"/>
            <a:ext cx="4086889" cy="655747"/>
          </a:xfrm>
          <a:prstGeom prst="rightArrow">
            <a:avLst>
              <a:gd name="adj1" fmla="val 50000"/>
              <a:gd name="adj2" fmla="val 51073"/>
            </a:avLst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8950" y="3336042"/>
            <a:ext cx="3133725" cy="800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668122" y="1498710"/>
            <a:ext cx="37976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Closest pair of points</a:t>
            </a:r>
          </a:p>
          <a:p>
            <a:pPr algn="ctr"/>
            <a:r>
              <a:rPr lang="en-US" sz="2800" b="1" dirty="0" err="1">
                <a:solidFill>
                  <a:srgbClr val="FF0000"/>
                </a:solidFill>
              </a:rPr>
              <a:t>wrt</a:t>
            </a:r>
            <a:r>
              <a:rPr lang="en-US" sz="2800" b="1" dirty="0">
                <a:solidFill>
                  <a:srgbClr val="FF0000"/>
                </a:solidFill>
              </a:rPr>
              <a:t> Chernoff divergence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17614" y="6151837"/>
            <a:ext cx="1196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C000"/>
                </a:solidFill>
              </a:rPr>
              <a:t>Computational geometry </a:t>
            </a:r>
            <a:r>
              <a:rPr lang="en-US" sz="2800" dirty="0"/>
              <a:t>to calculate the Bregman Voronoi diagrams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8953" y="775645"/>
            <a:ext cx="3009306" cy="7349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5377" y="927427"/>
            <a:ext cx="3050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Probability of error:</a:t>
            </a:r>
          </a:p>
        </p:txBody>
      </p:sp>
      <p:sp>
        <p:nvSpPr>
          <p:cNvPr id="14" name="Curved Up Arrow 13"/>
          <p:cNvSpPr/>
          <p:nvPr/>
        </p:nvSpPr>
        <p:spPr>
          <a:xfrm rot="7040290">
            <a:off x="1427968" y="3554147"/>
            <a:ext cx="576197" cy="54891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02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72"/>
    </mc:Choice>
    <mc:Fallback xmlns="">
      <p:transition spd="slow" advTm="46572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181" y="-75398"/>
            <a:ext cx="11727712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Natural gradient in dually flat spaces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1601" y="1250164"/>
            <a:ext cx="12032960" cy="56078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On a global Hessian manifold (Bregman manifold induced by a convex function F), the Fisher information matrix can be expressed 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Find many applications in optimization in machine learning:</a:t>
            </a:r>
          </a:p>
          <a:p>
            <a:pPr marL="0" indent="0">
              <a:buNone/>
            </a:pPr>
            <a:r>
              <a:rPr lang="en-US" dirty="0"/>
              <a:t>Natural evolution strategies (NES), Bay</a:t>
            </a:r>
            <a:r>
              <a:rPr lang="pt-BR" dirty="0"/>
              <a:t>esian inference</a:t>
            </a:r>
            <a:r>
              <a:rPr lang="en-US" dirty="0"/>
              <a:t>, etc.</a:t>
            </a:r>
          </a:p>
          <a:p>
            <a:endParaRPr lang="en-US" dirty="0"/>
          </a:p>
        </p:txBody>
      </p:sp>
      <p:pic>
        <p:nvPicPr>
          <p:cNvPr id="6" name="Picture 2" descr="I_\theta(\theta)=\nabla^2_\theta F(\theta)=\nabla_\theta \nabla_\theta F(\theta)=\nabla_\theta \et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882" y="2251878"/>
            <a:ext cx="7620000" cy="64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&#10;&#10;\tilde\nabla_\theta L_\theta(\theta) := I_\theta^{-1}(\theta) \nabla_\theta L_\theta(\theta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5097" y="3481447"/>
            <a:ext cx="6427213" cy="763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= (\nabla_\theta\eta)^{-1} \nabla_\theta \eta \nabla_\eta L_\eta(\eta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232" y="4265199"/>
            <a:ext cx="4987600" cy="654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=  \nabla_\eta L_\eta(\eta)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231" y="4906388"/>
            <a:ext cx="2730411" cy="72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2948" y="2788949"/>
            <a:ext cx="26260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</a:t>
            </a:r>
          </a:p>
          <a:p>
            <a:r>
              <a:rPr lang="en-US" sz="2800" b="1" dirty="0"/>
              <a:t>Natural gradient</a:t>
            </a:r>
          </a:p>
          <a:p>
            <a:r>
              <a:rPr lang="en-US" sz="2800" dirty="0" err="1"/>
              <a:t>wrt</a:t>
            </a:r>
            <a:r>
              <a:rPr lang="en-US" sz="2800" dirty="0"/>
              <a:t> </a:t>
            </a:r>
            <a:r>
              <a:rPr lang="el-GR" sz="2800" dirty="0"/>
              <a:t>θ</a:t>
            </a:r>
            <a:r>
              <a:rPr lang="en-US" sz="2800" dirty="0"/>
              <a:t> 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85794" y="2883083"/>
            <a:ext cx="5106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D</a:t>
            </a:r>
            <a:r>
              <a:rPr lang="pt-BR" sz="2800"/>
              <a:t>é</a:t>
            </a:r>
            <a:r>
              <a:rPr lang="en-US" sz="2800"/>
              <a:t>finition du param</a:t>
            </a:r>
            <a:r>
              <a:rPr lang="pt-BR" sz="2800"/>
              <a:t>è</a:t>
            </a:r>
            <a:r>
              <a:rPr lang="en-US" sz="2800"/>
              <a:t>tre moment </a:t>
            </a:r>
            <a:endParaRPr lang="en-US" sz="28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7421526" y="2866662"/>
            <a:ext cx="144602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331138" y="4327733"/>
            <a:ext cx="282686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 </a:t>
            </a:r>
          </a:p>
          <a:p>
            <a:r>
              <a:rPr lang="en-US" sz="2800" b="1" u="sng" dirty="0">
                <a:solidFill>
                  <a:schemeClr val="accent4"/>
                </a:solidFill>
              </a:rPr>
              <a:t>Ordinary gradient</a:t>
            </a:r>
          </a:p>
          <a:p>
            <a:r>
              <a:rPr lang="en-US" sz="2800" dirty="0" err="1">
                <a:solidFill>
                  <a:schemeClr val="accent4"/>
                </a:solidFill>
              </a:rPr>
              <a:t>wrt</a:t>
            </a:r>
            <a:r>
              <a:rPr lang="en-US" sz="2800" dirty="0">
                <a:solidFill>
                  <a:schemeClr val="accent4"/>
                </a:solidFill>
              </a:rPr>
              <a:t> </a:t>
            </a:r>
            <a:r>
              <a:rPr lang="el-GR" sz="2800" dirty="0">
                <a:solidFill>
                  <a:schemeClr val="accent4"/>
                </a:solidFill>
              </a:rPr>
              <a:t>η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2725" y="2056680"/>
            <a:ext cx="990626" cy="8997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42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7556335" y="4858841"/>
            <a:ext cx="259649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047309" y="4902967"/>
            <a:ext cx="23601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232629"/>
                </a:solidFill>
                <a:latin typeface="-apple-system"/>
              </a:rPr>
              <a:t>Chain rule derivation</a:t>
            </a:r>
            <a:endParaRPr lang="en-US" sz="2000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5760693" y="5633360"/>
            <a:ext cx="2043604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02310" y="5328560"/>
            <a:ext cx="24765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36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486"/>
    </mc:Choice>
    <mc:Fallback xmlns="">
      <p:transition spd="slow" advTm="39486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181" y="365125"/>
            <a:ext cx="11098619" cy="1325563"/>
          </a:xfrm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255181" y="73608"/>
            <a:ext cx="1084777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accent1"/>
                </a:solidFill>
              </a:rPr>
              <a:t>To summarize information geometry in 1 slide!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2667" y="843049"/>
            <a:ext cx="7063973" cy="606055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Geometric structures </a:t>
            </a:r>
            <a:r>
              <a:rPr lang="en-US" dirty="0"/>
              <a:t> for a parametric family of distributions: the </a:t>
            </a:r>
            <a:r>
              <a:rPr lang="en-US" b="1" dirty="0">
                <a:solidFill>
                  <a:srgbClr val="FF0000"/>
                </a:solidFill>
              </a:rPr>
              <a:t>statistical model</a:t>
            </a:r>
          </a:p>
          <a:p>
            <a:r>
              <a:rPr lang="en-US" b="1" dirty="0">
                <a:solidFill>
                  <a:srgbClr val="FF0000"/>
                </a:solidFill>
              </a:rPr>
              <a:t>Invariance</a:t>
            </a:r>
            <a:r>
              <a:rPr lang="en-US" dirty="0"/>
              <a:t> </a:t>
            </a:r>
            <a:r>
              <a:rPr lang="en-US" dirty="0" err="1"/>
              <a:t>wrt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distribution parameterizations </a:t>
            </a:r>
            <a:r>
              <a:rPr lang="en-US" dirty="0"/>
              <a:t>(</a:t>
            </a:r>
            <a:r>
              <a:rPr lang="el-GR" dirty="0"/>
              <a:t>θ</a:t>
            </a:r>
            <a:r>
              <a:rPr lang="en-US" dirty="0"/>
              <a:t>) and </a:t>
            </a:r>
            <a:r>
              <a:rPr lang="en-US" b="1" dirty="0">
                <a:solidFill>
                  <a:srgbClr val="FF0000"/>
                </a:solidFill>
              </a:rPr>
              <a:t>sufficient statistics </a:t>
            </a:r>
            <a:r>
              <a:rPr lang="en-US" dirty="0"/>
              <a:t>(on sample space </a:t>
            </a:r>
            <a:r>
              <a:rPr lang="el-GR" dirty="0"/>
              <a:t>Ω</a:t>
            </a:r>
            <a:r>
              <a:rPr lang="en-US" dirty="0"/>
              <a:t>). Distance cannot increase by a measurable transformation Y=t(X), and does not change only if t is a sufficient transformation</a:t>
            </a:r>
          </a:p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Fisher-Rao geometry </a:t>
            </a:r>
            <a:r>
              <a:rPr lang="en-US" dirty="0"/>
              <a:t>equipped with the Rao Riemannian geodesic length distance</a:t>
            </a:r>
          </a:p>
          <a:p>
            <a:r>
              <a:rPr lang="en-US" b="1" dirty="0">
                <a:solidFill>
                  <a:srgbClr val="FF0000"/>
                </a:solidFill>
              </a:rPr>
              <a:t>Dual </a:t>
            </a:r>
            <a:r>
              <a:rPr lang="el-GR" b="1" dirty="0">
                <a:solidFill>
                  <a:srgbClr val="FF0000"/>
                </a:solidFill>
              </a:rPr>
              <a:t>α</a:t>
            </a:r>
            <a:r>
              <a:rPr lang="en-US" b="1" dirty="0">
                <a:solidFill>
                  <a:srgbClr val="FF0000"/>
                </a:solidFill>
              </a:rPr>
              <a:t>-g</a:t>
            </a:r>
            <a:r>
              <a:rPr lang="pt-BR" b="1" dirty="0">
                <a:solidFill>
                  <a:srgbClr val="FF0000"/>
                </a:solidFill>
              </a:rPr>
              <a:t>e</a:t>
            </a:r>
            <a:r>
              <a:rPr lang="en-US" b="1" dirty="0">
                <a:solidFill>
                  <a:srgbClr val="FF0000"/>
                </a:solidFill>
              </a:rPr>
              <a:t>om</a:t>
            </a:r>
            <a:r>
              <a:rPr lang="pt-BR" b="1" dirty="0">
                <a:solidFill>
                  <a:srgbClr val="FF0000"/>
                </a:solidFill>
              </a:rPr>
              <a:t>e</a:t>
            </a:r>
            <a:r>
              <a:rPr lang="en-US" b="1" dirty="0">
                <a:solidFill>
                  <a:srgbClr val="FF0000"/>
                </a:solidFill>
              </a:rPr>
              <a:t>try </a:t>
            </a:r>
            <a:r>
              <a:rPr lang="en-US" dirty="0"/>
              <a:t>(they are not necessarily associated divergences, except when dually flat)</a:t>
            </a:r>
          </a:p>
          <a:p>
            <a:r>
              <a:rPr lang="en-US" dirty="0" err="1"/>
              <a:t>Interpr</a:t>
            </a:r>
            <a:r>
              <a:rPr lang="pt-BR" dirty="0"/>
              <a:t>et</a:t>
            </a:r>
            <a:r>
              <a:rPr lang="en-US" dirty="0"/>
              <a:t>  </a:t>
            </a:r>
            <a:r>
              <a:rPr lang="en-US" b="1" dirty="0">
                <a:solidFill>
                  <a:srgbClr val="FF0000"/>
                </a:solidFill>
              </a:rPr>
              <a:t>statistical estimator</a:t>
            </a:r>
            <a:r>
              <a:rPr lang="en-US" dirty="0"/>
              <a:t> (maximum likelihood estimator) and </a:t>
            </a:r>
            <a:r>
              <a:rPr lang="en-US" b="1" dirty="0">
                <a:solidFill>
                  <a:srgbClr val="FF0000"/>
                </a:solidFill>
              </a:rPr>
              <a:t>statistical model </a:t>
            </a:r>
            <a:r>
              <a:rPr lang="en-US" dirty="0"/>
              <a:t>(maximum entropy): </a:t>
            </a:r>
            <a:r>
              <a:rPr lang="en-US" b="1" dirty="0">
                <a:solidFill>
                  <a:srgbClr val="FF0000"/>
                </a:solidFill>
              </a:rPr>
              <a:t>Pythagoras’ theorem</a:t>
            </a:r>
            <a:r>
              <a:rPr lang="en-US" dirty="0"/>
              <a:t> and </a:t>
            </a:r>
            <a:r>
              <a:rPr lang="en-US" b="1" dirty="0">
                <a:solidFill>
                  <a:srgbClr val="FF0000"/>
                </a:solidFill>
              </a:rPr>
              <a:t>information projections in dually flat spaces</a:t>
            </a:r>
            <a:r>
              <a:rPr lang="en-US" dirty="0"/>
              <a:t> (e.g., exponential/mixture families)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878908"/>
            <a:ext cx="4414143" cy="24066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914884"/>
            <a:ext cx="4522491" cy="25090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104073" y="6357577"/>
            <a:ext cx="27079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4"/>
                </a:solidFill>
              </a:rPr>
              <a:t>Dual </a:t>
            </a:r>
            <a:r>
              <a:rPr lang="el-GR" sz="2800" b="1" dirty="0">
                <a:solidFill>
                  <a:schemeClr val="accent4"/>
                </a:solidFill>
              </a:rPr>
              <a:t>α</a:t>
            </a:r>
            <a:r>
              <a:rPr lang="en-US" sz="2800" b="1" dirty="0">
                <a:solidFill>
                  <a:schemeClr val="accent4"/>
                </a:solidFill>
              </a:rPr>
              <a:t>-g</a:t>
            </a:r>
            <a:r>
              <a:rPr lang="pt-BR" sz="2800" b="1" dirty="0">
                <a:solidFill>
                  <a:schemeClr val="accent4"/>
                </a:solidFill>
              </a:rPr>
              <a:t>e</a:t>
            </a:r>
            <a:r>
              <a:rPr lang="en-US" sz="2800" b="1" dirty="0">
                <a:solidFill>
                  <a:schemeClr val="accent4"/>
                </a:solidFill>
              </a:rPr>
              <a:t>om</a:t>
            </a:r>
            <a:r>
              <a:rPr lang="pt-BR" sz="2800" b="1" dirty="0">
                <a:solidFill>
                  <a:schemeClr val="accent4"/>
                </a:solidFill>
              </a:rPr>
              <a:t>etry</a:t>
            </a:r>
            <a:endParaRPr lang="en-US" sz="2800" b="1" dirty="0">
              <a:solidFill>
                <a:schemeClr val="accent4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44309" y="3321382"/>
            <a:ext cx="51476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</a:rPr>
              <a:t>Fisher-Rao Riemannian geometry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347200" y="6140737"/>
            <a:ext cx="2743200" cy="762868"/>
          </a:xfrm>
        </p:spPr>
        <p:txBody>
          <a:bodyPr/>
          <a:lstStyle/>
          <a:p>
            <a:fld id="{BCF37F4C-31FB-45D4-9537-FB0524F13711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912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136"/>
    </mc:Choice>
    <mc:Fallback xmlns="">
      <p:transition spd="slow" advTm="99136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-72259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Thank you (1/2)</a:t>
            </a:r>
          </a:p>
        </p:txBody>
      </p:sp>
      <p:pic>
        <p:nvPicPr>
          <p:cNvPr id="2050" name="Picture 2" descr="https://franknielsen.github.io/IG/SelectedIGBook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1607178"/>
            <a:ext cx="8197439" cy="4611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44</a:t>
            </a:fld>
            <a:endParaRPr lang="en-US"/>
          </a:p>
        </p:txBody>
      </p:sp>
      <p:pic>
        <p:nvPicPr>
          <p:cNvPr id="1026" name="Picture 2" descr="Geometry and Statistics, Volume 46 - 1st Edition">
            <a:extLst>
              <a:ext uri="{FF2B5EF4-FFF2-40B4-BE49-F238E27FC236}">
                <a16:creationId xmlns:a16="http://schemas.microsoft.com/office/drawing/2014/main" id="{DE0FD2E7-DDCA-45AE-9A50-BA3E693CA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2720" y="1994648"/>
            <a:ext cx="2743199" cy="415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14C543-9E25-40F3-A3F3-FA81B2930DC4}"/>
              </a:ext>
            </a:extLst>
          </p:cNvPr>
          <p:cNvSpPr txBox="1"/>
          <p:nvPr/>
        </p:nvSpPr>
        <p:spPr>
          <a:xfrm>
            <a:off x="8668276" y="937881"/>
            <a:ext cx="33205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800" b="1" dirty="0"/>
              <a:t>Fresh from the press </a:t>
            </a:r>
          </a:p>
          <a:p>
            <a:pPr algn="ctr"/>
            <a:r>
              <a:rPr kumimoji="1" lang="en-US" altLang="ja-JP" sz="2800" b="1" dirty="0"/>
              <a:t>(July 2022)</a:t>
            </a:r>
            <a:endParaRPr kumimoji="1" lang="ja-JP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77178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59"/>
    </mc:Choice>
    <mc:Fallback xmlns="">
      <p:transition spd="slow" advTm="27059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0"/>
            <a:ext cx="10515600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1"/>
                </a:solidFill>
              </a:rPr>
              <a:t>Some references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20" y="1123545"/>
            <a:ext cx="11663680" cy="559943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Shun-</a:t>
            </a:r>
            <a:r>
              <a:rPr lang="en-US" dirty="0" err="1"/>
              <a:t>ichi</a:t>
            </a:r>
            <a:r>
              <a:rPr lang="en-US" dirty="0"/>
              <a:t> Amari, </a:t>
            </a:r>
            <a:r>
              <a:rPr lang="en-US" b="1" i="1" dirty="0"/>
              <a:t>Information Geometry and Its Applications</a:t>
            </a:r>
            <a:r>
              <a:rPr lang="en-US" dirty="0"/>
              <a:t>, Springer (2016)</a:t>
            </a:r>
          </a:p>
          <a:p>
            <a:r>
              <a:rPr lang="en-US" dirty="0"/>
              <a:t>Frank Nielsen, </a:t>
            </a:r>
            <a:r>
              <a:rPr lang="en-US" b="1" i="1" dirty="0"/>
              <a:t>The Many Faces of Information Geometry</a:t>
            </a:r>
            <a:r>
              <a:rPr lang="en-US" dirty="0"/>
              <a:t>, Notices of the AMS, 69.1 (2022)</a:t>
            </a:r>
          </a:p>
          <a:p>
            <a:r>
              <a:rPr lang="en-US" dirty="0"/>
              <a:t>Frank Nielsen, </a:t>
            </a:r>
            <a:r>
              <a:rPr lang="en-US" b="1" i="1" dirty="0"/>
              <a:t>What is an information projection?, </a:t>
            </a:r>
            <a:r>
              <a:rPr lang="en-US" dirty="0"/>
              <a:t>Notices of the AMS 65.3 (2018) </a:t>
            </a:r>
          </a:p>
          <a:p>
            <a:r>
              <a:rPr lang="en-US" altLang="ja-JP" dirty="0"/>
              <a:t>Frank Nielsen, </a:t>
            </a:r>
            <a:r>
              <a:rPr lang="en-US" altLang="ja-JP" b="1" dirty="0"/>
              <a:t>An information-geometric characterization of Chernoff information</a:t>
            </a:r>
            <a:r>
              <a:rPr lang="en-US" altLang="ja-JP" dirty="0"/>
              <a:t>,  </a:t>
            </a:r>
            <a:r>
              <a:rPr lang="en-US" altLang="ja-JP" i="1" dirty="0"/>
              <a:t>IEEE Signal Processing Letters</a:t>
            </a:r>
            <a:r>
              <a:rPr lang="en-US" altLang="ja-JP" dirty="0"/>
              <a:t> 20.3 (2013): 269-272.</a:t>
            </a:r>
            <a:endParaRPr lang="en-US" dirty="0"/>
          </a:p>
          <a:p>
            <a:r>
              <a:rPr lang="en-US" dirty="0"/>
              <a:t>Vaden Masrani, Rob </a:t>
            </a:r>
            <a:r>
              <a:rPr lang="en-US" dirty="0" err="1"/>
              <a:t>Brekelmans</a:t>
            </a:r>
            <a:r>
              <a:rPr lang="en-US" dirty="0"/>
              <a:t>, Thang Bui, Frank Nielsen, Aram Galstyan, Greg Ver </a:t>
            </a:r>
            <a:r>
              <a:rPr lang="en-US" dirty="0" err="1"/>
              <a:t>Steeg</a:t>
            </a:r>
            <a:r>
              <a:rPr lang="en-US" dirty="0"/>
              <a:t>, Frank Wood, </a:t>
            </a:r>
            <a:r>
              <a:rPr lang="en-US" b="1" dirty="0"/>
              <a:t>q-Paths: Generalizing the geometric annealing path using power means</a:t>
            </a:r>
            <a:r>
              <a:rPr lang="en-US" dirty="0"/>
              <a:t>, UAI 2021.</a:t>
            </a:r>
          </a:p>
          <a:p>
            <a:r>
              <a:rPr lang="en-US" altLang="ja-JP" dirty="0"/>
              <a:t>Jean-Daniel </a:t>
            </a:r>
            <a:r>
              <a:rPr lang="en-US" altLang="ja-JP" dirty="0" err="1"/>
              <a:t>Boissonnat</a:t>
            </a:r>
            <a:r>
              <a:rPr lang="en-US" altLang="ja-JP" dirty="0"/>
              <a:t>, Frank Nielsen, and Richard Nock. </a:t>
            </a:r>
            <a:r>
              <a:rPr lang="en-US" altLang="ja-JP" b="1" dirty="0"/>
              <a:t>Bregman Voronoi diagrams</a:t>
            </a:r>
            <a:r>
              <a:rPr lang="en-US" altLang="ja-JP" dirty="0"/>
              <a:t>, </a:t>
            </a:r>
            <a:r>
              <a:rPr lang="en-US" altLang="ja-JP" i="1" dirty="0"/>
              <a:t>Discrete &amp; Computational Geometry</a:t>
            </a:r>
            <a:r>
              <a:rPr lang="en-US" altLang="ja-JP" dirty="0"/>
              <a:t> 44.2 (2010): 281-307.</a:t>
            </a:r>
            <a:endParaRPr lang="en-US" dirty="0"/>
          </a:p>
          <a:p>
            <a:pPr marL="0" indent="0">
              <a:buNone/>
            </a:pPr>
            <a:r>
              <a:rPr lang="en-US" u="sng" dirty="0"/>
              <a:t>Natural gradient and deep learning:</a:t>
            </a:r>
            <a:endParaRPr lang="en-US" dirty="0"/>
          </a:p>
          <a:p>
            <a:r>
              <a:rPr lang="en-US" dirty="0" err="1"/>
              <a:t>Ke</a:t>
            </a:r>
            <a:r>
              <a:rPr lang="en-US" dirty="0"/>
              <a:t> Sun et Frank Nielsen, </a:t>
            </a:r>
            <a:r>
              <a:rPr lang="en-US" b="1" i="1" dirty="0"/>
              <a:t>Relative Fisher information and natural gradient for learning large modular models</a:t>
            </a:r>
            <a:r>
              <a:rPr lang="en-US" dirty="0"/>
              <a:t>, ICML (2017)</a:t>
            </a:r>
          </a:p>
          <a:p>
            <a:r>
              <a:rPr lang="en-US" dirty="0"/>
              <a:t>Wu Lin, Frank Nielsen, </a:t>
            </a:r>
            <a:r>
              <a:rPr lang="en-US" dirty="0" err="1"/>
              <a:t>Emtiyaz</a:t>
            </a:r>
            <a:r>
              <a:rPr lang="en-US" dirty="0"/>
              <a:t> Kahn, et Mark Schmidt, </a:t>
            </a:r>
            <a:r>
              <a:rPr lang="en-US" b="1" i="1" dirty="0"/>
              <a:t>Tractable structured natural-gradient descent using local parameterizations</a:t>
            </a:r>
            <a:r>
              <a:rPr lang="en-US" dirty="0"/>
              <a:t>, ICML (2021)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13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06"/>
    </mc:Choice>
    <mc:Fallback xmlns="">
      <p:transition spd="slow" advTm="36606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278" y="-146153"/>
            <a:ext cx="11461954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1"/>
                </a:solidFill>
              </a:rPr>
              <a:t>What is information geometry? </a:t>
            </a:r>
            <a:r>
              <a:rPr lang="en-US" b="1" dirty="0">
                <a:solidFill>
                  <a:schemeClr val="accent1"/>
                </a:solidFill>
              </a:rPr>
              <a:t>(3/4)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486" y="945562"/>
            <a:ext cx="11733027" cy="57600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Information geometry</a:t>
            </a:r>
            <a:r>
              <a:rPr lang="en-US" dirty="0"/>
              <a:t>: study geometric structures on the manifold induced by identifiable statistical models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 language of geometry: </a:t>
            </a:r>
            <a:r>
              <a:rPr lang="en-US" b="1" dirty="0">
                <a:solidFill>
                  <a:srgbClr val="FFC000"/>
                </a:solidFill>
              </a:rPr>
              <a:t>geodesics</a:t>
            </a:r>
            <a:r>
              <a:rPr lang="en-US" dirty="0"/>
              <a:t>, </a:t>
            </a:r>
            <a:r>
              <a:rPr lang="en-US" b="1" dirty="0">
                <a:solidFill>
                  <a:srgbClr val="FFC000"/>
                </a:solidFill>
              </a:rPr>
              <a:t>balls</a:t>
            </a:r>
            <a:r>
              <a:rPr lang="en-US" dirty="0"/>
              <a:t>, </a:t>
            </a:r>
            <a:r>
              <a:rPr lang="en-US" b="1" dirty="0">
                <a:solidFill>
                  <a:schemeClr val="accent4"/>
                </a:solidFill>
              </a:rPr>
              <a:t>information projection,</a:t>
            </a:r>
            <a:r>
              <a:rPr lang="en-US" dirty="0"/>
              <a:t> </a:t>
            </a:r>
            <a:r>
              <a:rPr lang="en-US" b="1" dirty="0">
                <a:solidFill>
                  <a:schemeClr val="accent4"/>
                </a:solidFill>
              </a:rPr>
              <a:t>statistical curvature </a:t>
            </a:r>
            <a:r>
              <a:rPr lang="fr-FR" dirty="0"/>
              <a:t>and the </a:t>
            </a:r>
            <a:r>
              <a:rPr lang="fr-FR" b="1" dirty="0" err="1">
                <a:solidFill>
                  <a:schemeClr val="accent4"/>
                </a:solidFill>
              </a:rPr>
              <a:t>tensor</a:t>
            </a:r>
            <a:r>
              <a:rPr lang="fr-FR" b="1" dirty="0">
                <a:solidFill>
                  <a:schemeClr val="accent4"/>
                </a:solidFill>
              </a:rPr>
              <a:t> </a:t>
            </a:r>
            <a:r>
              <a:rPr lang="fr-FR" b="1" dirty="0" err="1">
                <a:solidFill>
                  <a:schemeClr val="accent4"/>
                </a:solidFill>
              </a:rPr>
              <a:t>calculus</a:t>
            </a:r>
            <a:r>
              <a:rPr lang="fr-FR" dirty="0"/>
              <a:t>. This </a:t>
            </a:r>
            <a:r>
              <a:rPr lang="fr-FR" dirty="0" err="1"/>
              <a:t>tensor</a:t>
            </a:r>
            <a:r>
              <a:rPr lang="fr-FR" dirty="0"/>
              <a:t> </a:t>
            </a:r>
            <a:r>
              <a:rPr lang="fr-FR" dirty="0" err="1"/>
              <a:t>calculus</a:t>
            </a:r>
            <a:r>
              <a:rPr lang="fr-FR" dirty="0"/>
              <a:t> made possible to </a:t>
            </a:r>
            <a:r>
              <a:rPr lang="fr-FR" dirty="0" err="1"/>
              <a:t>study</a:t>
            </a:r>
            <a:r>
              <a:rPr lang="fr-FR" dirty="0"/>
              <a:t> the </a:t>
            </a:r>
            <a:r>
              <a:rPr lang="fr-FR" dirty="0" err="1"/>
              <a:t>efficiency</a:t>
            </a:r>
            <a:r>
              <a:rPr lang="fr-FR" dirty="0"/>
              <a:t> of </a:t>
            </a:r>
            <a:r>
              <a:rPr lang="fr-FR" dirty="0" err="1"/>
              <a:t>statistical</a:t>
            </a:r>
            <a:r>
              <a:rPr lang="fr-FR" dirty="0"/>
              <a:t> </a:t>
            </a:r>
            <a:r>
              <a:rPr lang="fr-FR" dirty="0" err="1"/>
              <a:t>estimators</a:t>
            </a:r>
            <a:r>
              <a:rPr lang="fr-FR" dirty="0"/>
              <a:t> to </a:t>
            </a:r>
            <a:r>
              <a:rPr lang="fr-FR" dirty="0" err="1"/>
              <a:t>higher</a:t>
            </a:r>
            <a:r>
              <a:rPr lang="fr-FR" dirty="0"/>
              <a:t> </a:t>
            </a:r>
            <a:r>
              <a:rPr lang="fr-FR" dirty="0" err="1"/>
              <a:t>order</a:t>
            </a:r>
            <a:r>
              <a:rPr lang="fr-FR" dirty="0"/>
              <a:t>. </a:t>
            </a:r>
            <a:r>
              <a:rPr lang="en-US" dirty="0"/>
              <a:t> </a:t>
            </a:r>
          </a:p>
          <a:p>
            <a:r>
              <a:rPr lang="en-US" altLang="ja-JP" dirty="0"/>
              <a:t>Study the principles of </a:t>
            </a:r>
            <a:r>
              <a:rPr lang="en-US" b="1" dirty="0">
                <a:solidFill>
                  <a:schemeClr val="accent4"/>
                </a:solidFill>
              </a:rPr>
              <a:t>invariance</a:t>
            </a:r>
            <a:r>
              <a:rPr lang="en-US" dirty="0"/>
              <a:t> in </a:t>
            </a:r>
            <a:r>
              <a:rPr lang="en-US" dirty="0" err="1"/>
              <a:t>statisticcs</a:t>
            </a:r>
            <a:endParaRPr lang="en-US" dirty="0"/>
          </a:p>
          <a:p>
            <a:r>
              <a:rPr lang="en-US" dirty="0"/>
              <a:t>The new dual geometric structure can also be used beyond the statistical scope (pure geometry). For example, the information-geometric structures have been used to analyzed interior point methods in optimization</a:t>
            </a:r>
          </a:p>
          <a:p>
            <a:endParaRPr lang="en-US" dirty="0"/>
          </a:p>
          <a:p>
            <a:r>
              <a:rPr lang="en-US" dirty="0"/>
              <a:t>Information geometry was born from the mathematical consideration of the </a:t>
            </a:r>
            <a:r>
              <a:rPr lang="en-US" b="1" dirty="0">
                <a:solidFill>
                  <a:schemeClr val="accent4"/>
                </a:solidFill>
              </a:rPr>
              <a:t>Fisher metric</a:t>
            </a:r>
            <a:r>
              <a:rPr lang="en-US" dirty="0"/>
              <a:t> and its induced </a:t>
            </a:r>
            <a:r>
              <a:rPr lang="en-US" b="1" dirty="0">
                <a:solidFill>
                  <a:schemeClr val="accent4"/>
                </a:solidFill>
              </a:rPr>
              <a:t>geodesic distance </a:t>
            </a:r>
            <a:r>
              <a:rPr lang="en-US" dirty="0"/>
              <a:t>to solve classification and statistical hypothesis test tasks 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</a:rPr>
              <a:t>  [</a:t>
            </a:r>
            <a:r>
              <a:rPr lang="en-US" b="1" dirty="0" err="1">
                <a:solidFill>
                  <a:schemeClr val="accent6"/>
                </a:solidFill>
              </a:rPr>
              <a:t>Mahalanobis</a:t>
            </a:r>
            <a:r>
              <a:rPr lang="en-US" b="1" dirty="0">
                <a:solidFill>
                  <a:schemeClr val="accent6"/>
                </a:solidFill>
              </a:rPr>
              <a:t> 1936] [</a:t>
            </a:r>
            <a:r>
              <a:rPr lang="en-US" b="1" dirty="0" err="1">
                <a:solidFill>
                  <a:schemeClr val="accent6"/>
                </a:solidFill>
              </a:rPr>
              <a:t>Hotelling</a:t>
            </a:r>
            <a:r>
              <a:rPr lang="en-US" b="1" dirty="0">
                <a:solidFill>
                  <a:schemeClr val="accent6"/>
                </a:solidFill>
              </a:rPr>
              <a:t> 1930]</a:t>
            </a:r>
            <a:r>
              <a:rPr lang="en-US" dirty="0"/>
              <a:t> </a:t>
            </a:r>
            <a:r>
              <a:rPr lang="en-US" b="1" dirty="0">
                <a:solidFill>
                  <a:schemeClr val="accent6"/>
                </a:solidFill>
              </a:rPr>
              <a:t>[Rao 1945]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1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33"/>
    </mc:Choice>
    <mc:Fallback xmlns="">
      <p:transition spd="slow" advTm="6763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090" y="-98426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accent1"/>
                </a:solidFill>
              </a:rPr>
              <a:t>Fisher information I</a:t>
            </a:r>
            <a:r>
              <a:rPr lang="en-US" b="1" baseline="-25000">
                <a:solidFill>
                  <a:schemeClr val="accent1"/>
                </a:solidFill>
              </a:rPr>
              <a:t>X</a:t>
            </a:r>
            <a:r>
              <a:rPr lang="en-US" b="1">
                <a:solidFill>
                  <a:schemeClr val="accent1"/>
                </a:solidFill>
              </a:rPr>
              <a:t>(</a:t>
            </a:r>
            <a:r>
              <a:rPr lang="el-GR" b="1">
                <a:solidFill>
                  <a:schemeClr val="accent1"/>
                </a:solidFill>
              </a:rPr>
              <a:t>θ</a:t>
            </a:r>
            <a:r>
              <a:rPr lang="en-US" b="1">
                <a:solidFill>
                  <a:schemeClr val="accent1"/>
                </a:solidFill>
              </a:rPr>
              <a:t>) 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856" y="1013484"/>
            <a:ext cx="12043144" cy="4351338"/>
          </a:xfrm>
        </p:spPr>
        <p:txBody>
          <a:bodyPr/>
          <a:lstStyle/>
          <a:p>
            <a:r>
              <a:rPr lang="en-US" dirty="0"/>
              <a:t>Consider a parametric family of laws indexed by D parameters </a:t>
            </a:r>
            <a:r>
              <a:rPr lang="en-US" b="1" dirty="0">
                <a:solidFill>
                  <a:srgbClr val="FF0000"/>
                </a:solidFill>
              </a:rPr>
              <a:t> Fisher Information Matrix</a:t>
            </a:r>
            <a:r>
              <a:rPr lang="en-US" dirty="0"/>
              <a:t> (FIM) = covariance matrix of the </a:t>
            </a:r>
            <a:r>
              <a:rPr lang="en-US" b="1" dirty="0">
                <a:solidFill>
                  <a:srgbClr val="FF0000"/>
                </a:solidFill>
              </a:rPr>
              <a:t>score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FIM is symmetric and positive </a:t>
            </a:r>
            <a:r>
              <a:rPr lang="en-US" altLang="ja-JP" dirty="0"/>
              <a:t>semi-</a:t>
            </a:r>
            <a:r>
              <a:rPr lang="en-US" dirty="0"/>
              <a:t>definite (could be undefined too)</a:t>
            </a:r>
            <a:endParaRPr lang="en-US" i="1" dirty="0"/>
          </a:p>
          <a:p>
            <a:r>
              <a:rPr lang="en-US" dirty="0"/>
              <a:t>FIM is said </a:t>
            </a:r>
            <a:r>
              <a:rPr lang="en-US" b="1" dirty="0">
                <a:solidFill>
                  <a:srgbClr val="FF0000"/>
                </a:solidFill>
              </a:rPr>
              <a:t>regular </a:t>
            </a:r>
            <a:r>
              <a:rPr lang="en-US" dirty="0"/>
              <a:t>when positive-definite (yields the Fisher metric on manifolds)</a:t>
            </a:r>
          </a:p>
          <a:p>
            <a:r>
              <a:rPr lang="en-US" dirty="0"/>
              <a:t>Interpreted as the </a:t>
            </a:r>
            <a:r>
              <a:rPr lang="en-US" b="1" dirty="0"/>
              <a:t>curvature</a:t>
            </a:r>
            <a:r>
              <a:rPr lang="en-US" dirty="0"/>
              <a:t> of the log-likelihood function: 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62" y="1800111"/>
            <a:ext cx="154305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073" y="1751485"/>
            <a:ext cx="2600325" cy="7334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93073" y="5770958"/>
            <a:ext cx="5569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Radius of the </a:t>
            </a:r>
            <a:r>
              <a:rPr lang="en-US" sz="2400" b="1" dirty="0">
                <a:solidFill>
                  <a:srgbClr val="0070C0"/>
                </a:solidFill>
              </a:rPr>
              <a:t>osculating circle </a:t>
            </a:r>
            <a:r>
              <a:rPr lang="en-US" sz="2400" dirty="0"/>
              <a:t>corresponds</a:t>
            </a:r>
          </a:p>
          <a:p>
            <a:r>
              <a:rPr lang="en-US" sz="2400" dirty="0"/>
              <a:t>To the inverse of the absolute curvature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90556" y="5170753"/>
            <a:ext cx="475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MLE: Maximum Likelihood Estimator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3238" y="4201886"/>
            <a:ext cx="5081801" cy="87519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29133" y="6411533"/>
            <a:ext cx="63923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Asymptotic normality of the MLE (Cram</a:t>
            </a:r>
            <a:r>
              <a:rPr lang="pt-BR" altLang="ja-JP" sz="2000" dirty="0"/>
              <a:t>é</a:t>
            </a:r>
            <a:r>
              <a:rPr lang="en-US" sz="2000" dirty="0"/>
              <a:t>r-Rao lower bound)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6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602020" y="1807350"/>
            <a:ext cx="2382433" cy="6156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9" y="1824477"/>
            <a:ext cx="3340998" cy="598521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F2C1634-8ADE-4A18-9B92-FFE07F4C2765}"/>
              </a:ext>
            </a:extLst>
          </p:cNvPr>
          <p:cNvSpPr txBox="1"/>
          <p:nvPr/>
        </p:nvSpPr>
        <p:spPr>
          <a:xfrm>
            <a:off x="6080511" y="3895233"/>
            <a:ext cx="5206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For a general function f(x), the curvature is defined as</a:t>
            </a:r>
            <a:endParaRPr kumimoji="1" lang="ja-JP" altLang="en-US" dirty="0"/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768AE68F-669A-45FF-9CF9-ACAD4578594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62" y="3941401"/>
            <a:ext cx="5120988" cy="251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85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243"/>
    </mc:Choice>
    <mc:Fallback xmlns="">
      <p:transition spd="slow" advTm="4624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5725C-7723-4C40-A9D7-22CF727D6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08230071-81F8-4FB3-A666-C0F043C876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59" y="1127522"/>
            <a:ext cx="11821282" cy="504702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BE9162-F8FD-4944-9B21-80FF02864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7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936AFBC-0979-4962-A868-C25E4B051A0D}"/>
              </a:ext>
            </a:extLst>
          </p:cNvPr>
          <p:cNvSpPr txBox="1">
            <a:spLocks/>
          </p:cNvSpPr>
          <p:nvPr/>
        </p:nvSpPr>
        <p:spPr>
          <a:xfrm>
            <a:off x="317090" y="-984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1"/>
                </a:solidFill>
              </a:rPr>
              <a:t>Fisher information I</a:t>
            </a:r>
            <a:r>
              <a:rPr lang="en-US" b="1" baseline="-25000">
                <a:solidFill>
                  <a:schemeClr val="accent1"/>
                </a:solidFill>
              </a:rPr>
              <a:t>X</a:t>
            </a:r>
            <a:r>
              <a:rPr lang="en-US" b="1">
                <a:solidFill>
                  <a:schemeClr val="accent1"/>
                </a:solidFill>
              </a:rPr>
              <a:t>(</a:t>
            </a:r>
            <a:r>
              <a:rPr lang="el-GR" b="1">
                <a:solidFill>
                  <a:schemeClr val="accent1"/>
                </a:solidFill>
              </a:rPr>
              <a:t>θ</a:t>
            </a:r>
            <a:r>
              <a:rPr lang="en-US" b="1">
                <a:solidFill>
                  <a:schemeClr val="accent1"/>
                </a:solidFill>
              </a:rPr>
              <a:t>) 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38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42"/>
    </mc:Choice>
    <mc:Fallback xmlns="">
      <p:transition spd="slow" advTm="3714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1874" y="2141903"/>
            <a:ext cx="8963025" cy="7143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190" y="0"/>
            <a:ext cx="11176819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Two usual expressions of the Fisher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630" y="1325563"/>
            <a:ext cx="11908970" cy="4351338"/>
          </a:xfrm>
        </p:spPr>
        <p:txBody>
          <a:bodyPr/>
          <a:lstStyle/>
          <a:p>
            <a:r>
              <a:rPr lang="en-US" dirty="0"/>
              <a:t>Using the first two </a:t>
            </a:r>
            <a:r>
              <a:rPr lang="en-US" b="1" dirty="0">
                <a:solidFill>
                  <a:srgbClr val="FFC000"/>
                </a:solidFill>
              </a:rPr>
              <a:t>Bartlett identity </a:t>
            </a:r>
            <a:r>
              <a:rPr lang="en-US" dirty="0"/>
              <a:t>under the regularity condition that we can exchange k times the differentiation with the integration operations, we get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Allows to rewrite the FIM under it is most famous forms: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6077" y="5686174"/>
            <a:ext cx="7200900" cy="1028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0210" y="3468016"/>
            <a:ext cx="7972425" cy="714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215" y="5090749"/>
            <a:ext cx="11353800" cy="3905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8835" y="3487976"/>
            <a:ext cx="3293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202124"/>
                </a:solidFill>
                <a:latin typeface="arial" panose="020B0604020202020204" pitchFamily="34" charset="0"/>
              </a:rPr>
              <a:t>①</a:t>
            </a:r>
            <a:r>
              <a:rPr lang="en-US" sz="2800" dirty="0"/>
              <a:t> </a:t>
            </a:r>
            <a:r>
              <a:rPr lang="en-US" sz="2800" b="1" u="sng" dirty="0"/>
              <a:t>First form</a:t>
            </a:r>
            <a:r>
              <a:rPr lang="en-US" sz="2800" dirty="0"/>
              <a:t>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8835" y="4386994"/>
            <a:ext cx="9377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②</a:t>
            </a:r>
            <a:r>
              <a:rPr lang="en-US" dirty="0"/>
              <a:t> </a:t>
            </a:r>
            <a:r>
              <a:rPr lang="en-US" sz="2800" b="1" u="sng" dirty="0"/>
              <a:t>Second form </a:t>
            </a:r>
            <a:r>
              <a:rPr lang="en-US" sz="2800" dirty="0"/>
              <a:t>(negative of the Hessian of the log-likelihood) :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259286" y="4182391"/>
            <a:ext cx="5372942" cy="1068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105400" y="6714874"/>
            <a:ext cx="673042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191410" y="4058636"/>
            <a:ext cx="142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(Bartlett k=1)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24499" y="5486382"/>
            <a:ext cx="142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(Bartlett k=2)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33899" y="2219585"/>
            <a:ext cx="119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(Bartlett 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8</a:t>
            </a:fld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5400" y="3171886"/>
            <a:ext cx="1811883" cy="511044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122F28D7-746E-4922-8557-72290D9773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49837" y="3232076"/>
            <a:ext cx="3239564" cy="35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1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80"/>
    </mc:Choice>
    <mc:Fallback xmlns="">
      <p:transition spd="slow" advTm="5348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636" y="771734"/>
            <a:ext cx="8476498" cy="608626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Motivated by the statistical analysis of human skulls   collected in various regions. Each skull is characterized by 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Mahalanobis</a:t>
            </a:r>
            <a:r>
              <a:rPr lang="en-US" dirty="0"/>
              <a:t> (1928, 1936) introduced the following D2 statistics and </a:t>
            </a:r>
            <a:r>
              <a:rPr lang="en-US" b="1" dirty="0">
                <a:solidFill>
                  <a:srgbClr val="FF0000"/>
                </a:solidFill>
              </a:rPr>
              <a:t>divergence</a:t>
            </a:r>
            <a:r>
              <a:rPr lang="en-US" dirty="0"/>
              <a:t> entre deux </a:t>
            </a:r>
            <a:r>
              <a:rPr lang="en-US" dirty="0" err="1"/>
              <a:t>groupes</a:t>
            </a:r>
            <a:r>
              <a:rPr lang="en-US" dirty="0"/>
              <a:t> S</a:t>
            </a:r>
            <a:r>
              <a:rPr lang="en-US" baseline="-25000" dirty="0"/>
              <a:t>1</a:t>
            </a:r>
            <a:r>
              <a:rPr lang="en-US" dirty="0"/>
              <a:t> et S</a:t>
            </a:r>
            <a:r>
              <a:rPr lang="en-US" baseline="-25000" dirty="0"/>
              <a:t>2</a:t>
            </a:r>
            <a:r>
              <a:rPr lang="en-US" dirty="0"/>
              <a:t> 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Nowadays the </a:t>
            </a:r>
            <a:r>
              <a:rPr lang="en-US" b="1" dirty="0">
                <a:solidFill>
                  <a:srgbClr val="FF0000"/>
                </a:solidFill>
              </a:rPr>
              <a:t>metric </a:t>
            </a:r>
            <a:r>
              <a:rPr lang="en-US" b="1" dirty="0" err="1">
                <a:solidFill>
                  <a:srgbClr val="FF0000"/>
                </a:solidFill>
              </a:rPr>
              <a:t>Mahalanobis</a:t>
            </a:r>
            <a:r>
              <a:rPr lang="en-US" b="1" dirty="0">
                <a:solidFill>
                  <a:srgbClr val="FF0000"/>
                </a:solidFill>
              </a:rPr>
              <a:t> distance</a:t>
            </a:r>
            <a:r>
              <a:rPr lang="en-US" dirty="0"/>
              <a:t>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Divergence = smooth dissimilarity which may be asymmetric and may not satisfy the triangular inequality of metric 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323" y="4343589"/>
            <a:ext cx="6983123" cy="820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175" y="-149866"/>
            <a:ext cx="11680723" cy="1325563"/>
          </a:xfrm>
        </p:spPr>
        <p:txBody>
          <a:bodyPr/>
          <a:lstStyle/>
          <a:p>
            <a:r>
              <a:rPr lang="en-US" b="1" dirty="0" err="1">
                <a:solidFill>
                  <a:schemeClr val="accent1"/>
                </a:solidFill>
              </a:rPr>
              <a:t>Mahalanobis</a:t>
            </a:r>
            <a:r>
              <a:rPr lang="en-US" b="1" dirty="0">
                <a:solidFill>
                  <a:schemeClr val="accent1"/>
                </a:solidFill>
              </a:rPr>
              <a:t> and his generalized distance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9203" y="3398621"/>
            <a:ext cx="3431055" cy="15323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046" y="2737670"/>
            <a:ext cx="6654766" cy="6129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5146" y="5204582"/>
            <a:ext cx="8431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Generalized the Euclidian distance </a:t>
            </a:r>
            <a:r>
              <a:rPr lang="en-US" sz="2400" dirty="0"/>
              <a:t>when </a:t>
            </a:r>
            <a:r>
              <a:rPr lang="el-GR" sz="2400" dirty="0"/>
              <a:t>Σ </a:t>
            </a:r>
            <a:r>
              <a:rPr lang="en-US" sz="2400" b="1" dirty="0"/>
              <a:t> </a:t>
            </a:r>
            <a:r>
              <a:rPr lang="en-US" sz="2400" dirty="0"/>
              <a:t>=I,  the identity matrix</a:t>
            </a:r>
          </a:p>
        </p:txBody>
      </p:sp>
      <p:pic>
        <p:nvPicPr>
          <p:cNvPr id="1026" name="Picture 2" descr="PCMahalanobi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626" y="206830"/>
            <a:ext cx="1133771" cy="1705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8340221" y="1918701"/>
            <a:ext cx="375038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P. C. </a:t>
            </a:r>
            <a:r>
              <a:rPr lang="en-US" sz="2000" dirty="0" err="1"/>
              <a:t>Mahalanobis</a:t>
            </a:r>
            <a:endParaRPr lang="en-US" sz="2000" dirty="0"/>
          </a:p>
          <a:p>
            <a:pPr algn="ctr"/>
            <a:r>
              <a:rPr lang="en-US" sz="2000" dirty="0"/>
              <a:t>(1893-1972)</a:t>
            </a:r>
          </a:p>
          <a:p>
            <a:pPr algn="ctr"/>
            <a:r>
              <a:rPr lang="en-US" sz="2000" dirty="0"/>
              <a:t>Found of the</a:t>
            </a:r>
          </a:p>
          <a:p>
            <a:pPr algn="ctr"/>
            <a:r>
              <a:rPr lang="en-US" sz="2000" dirty="0"/>
              <a:t>Indian Statistical Institute (ISI)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9203" y="5902636"/>
            <a:ext cx="3331746" cy="69025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 rot="5400000">
            <a:off x="10628190" y="993104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Source Sans Pro"/>
              </a:rPr>
              <a:t>© </a:t>
            </a:r>
            <a:r>
              <a:rPr lang="en-US" err="1">
                <a:latin typeface="Source Sans Pro"/>
              </a:rPr>
              <a:t>wikipedia</a:t>
            </a:r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043501" y="5150683"/>
            <a:ext cx="6654766" cy="106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F4C-31FB-45D4-9537-FB0524F13711}" type="slidenum">
              <a:rPr lang="en-US" smtClean="0"/>
              <a:t>9</a:t>
            </a:fld>
            <a:endParaRPr 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2F97E3A-5600-4635-833A-00E6E10DCD94}"/>
              </a:ext>
            </a:extLst>
          </p:cNvPr>
          <p:cNvSpPr txBox="1"/>
          <p:nvPr/>
        </p:nvSpPr>
        <p:spPr>
          <a:xfrm>
            <a:off x="4370883" y="3338520"/>
            <a:ext cx="4027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Precision matrix = inverse covariance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26373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878"/>
    </mc:Choice>
    <mc:Fallback xmlns="">
      <p:transition spd="slow" advTm="67878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16384</TotalTime>
  <Words>4243</Words>
  <Application>Microsoft Office PowerPoint</Application>
  <PresentationFormat>Widescreen</PresentationFormat>
  <Paragraphs>609</Paragraphs>
  <Slides>45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-apple-system</vt:lpstr>
      <vt:lpstr>Helvetica Neue</vt:lpstr>
      <vt:lpstr>arial</vt:lpstr>
      <vt:lpstr>arial</vt:lpstr>
      <vt:lpstr>Calibri</vt:lpstr>
      <vt:lpstr>Calibri Light</vt:lpstr>
      <vt:lpstr>Source Sans Pro</vt:lpstr>
      <vt:lpstr>Office Theme</vt:lpstr>
      <vt:lpstr>Introduction to Information Geometry</vt:lpstr>
      <vt:lpstr>What is information geometry? (1/4) </vt:lpstr>
      <vt:lpstr>PowerPoint Presentation</vt:lpstr>
      <vt:lpstr>Differential geometry of statistical models</vt:lpstr>
      <vt:lpstr>What is information geometry? (3/4) </vt:lpstr>
      <vt:lpstr>Fisher information IX(θ) </vt:lpstr>
      <vt:lpstr>PowerPoint Presentation</vt:lpstr>
      <vt:lpstr>Two usual expressions of the Fisher information</vt:lpstr>
      <vt:lpstr>Mahalanobis and his generalized distance</vt:lpstr>
      <vt:lpstr>Mahalanobis distances:  Vector spaces equipped with an inner product</vt:lpstr>
      <vt:lpstr>Riemannian Fisher metric tensor field aka  Fisher metric</vt:lpstr>
      <vt:lpstr>Tangent plane representation for a manifold induced by a statistical model: Reinterpret the inner product</vt:lpstr>
      <vt:lpstr>Visualizing the Fisher metric and the Cramér–Rao bound</vt:lpstr>
      <vt:lpstr>Rao distance on the Fisher-Rao manifold</vt:lpstr>
      <vt:lpstr>Invariance under reparameterization of Rao’s distance</vt:lpstr>
      <vt:lpstr>Fisher-Rao geometry of univariate normal distributions</vt:lpstr>
      <vt:lpstr>Fisher-Rao manifolds: Intrinsic vs extrinsic viewpoints</vt:lpstr>
      <vt:lpstr>Neuromanifolds and deep learning</vt:lpstr>
      <vt:lpstr>Natural gradient: Steepest Riemannian descent </vt:lpstr>
      <vt:lpstr>PowerPoint Presentation</vt:lpstr>
      <vt:lpstr>Geodesics are defined according to affine connections</vt:lpstr>
      <vt:lpstr>PowerPoint Presentation</vt:lpstr>
      <vt:lpstr>The key dual structure of information geometry</vt:lpstr>
      <vt:lpstr>The dual α-geometry of Amari and Nagaoka  </vt:lpstr>
      <vt:lpstr>Eguchi’s dual geometry induced by a  divergence</vt:lpstr>
      <vt:lpstr>f-divergences and their induced connections</vt:lpstr>
      <vt:lpstr>Statistical distances and information monotonicity</vt:lpstr>
      <vt:lpstr>Exponential families have finite dim. sufficient statistic vector</vt:lpstr>
      <vt:lpstr>Information geometry of exponential families: Dually flat</vt:lpstr>
      <vt:lpstr>PowerPoint Presentation</vt:lpstr>
      <vt:lpstr>Visualizing a Bregman divergence as a vertical gap</vt:lpstr>
      <vt:lpstr>Mixed coordinates and the Legendre-Fenchel divergence</vt:lpstr>
      <vt:lpstr>Dual Bregman and dual Fenchel-Young divergences</vt:lpstr>
      <vt:lpstr>Generalized Pythagoras theorem in dually flat spaces</vt:lpstr>
      <vt:lpstr>Information projection uniqueness theorems</vt:lpstr>
      <vt:lpstr>Maximum likelihood estimator as a m-projection</vt:lpstr>
      <vt:lpstr>Maximum entropy and e-projection</vt:lpstr>
      <vt:lpstr>Alternating projections: The em algorithm (= ∇e∇m)</vt:lpstr>
      <vt:lpstr>Bregman cyclic projections (in a chart)</vt:lpstr>
      <vt:lpstr>Chernoff information and Bayesian hypothesis tests</vt:lpstr>
      <vt:lpstr>Chernoff information for multiple  hypothesis</vt:lpstr>
      <vt:lpstr>Natural gradient in dually flat spaces</vt:lpstr>
      <vt:lpstr> </vt:lpstr>
      <vt:lpstr>Thank you (1/2)</vt:lpstr>
      <vt:lpstr>Some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Une introduction a la geometrie de l’information</dc:title>
  <dc:creator>Nielsen</dc:creator>
  <cp:lastModifiedBy>Nielsen, Frank (Sony CSL)</cp:lastModifiedBy>
  <cp:revision>219</cp:revision>
  <cp:lastPrinted>2022-02-11T09:24:02Z</cp:lastPrinted>
  <dcterms:created xsi:type="dcterms:W3CDTF">2022-01-21T03:00:20Z</dcterms:created>
  <dcterms:modified xsi:type="dcterms:W3CDTF">2022-07-11T08:09:41Z</dcterms:modified>
</cp:coreProperties>
</file>

<file path=docProps/thumbnail.jpeg>
</file>